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1F3864"/>
    <a:srgbClr val="CD5F81"/>
    <a:srgbClr val="D9E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A41EC3-D995-4DED-8805-BAD228C31088}" v="4" dt="2023-07-19T06:02:20.3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0" Type="http://schemas.microsoft.com/office/2015/10/relationships/revisionInfo" Target="revisionInfo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70DE8-4A77-2795-DE2C-AEE62855B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9181CD-BEEF-E2B4-C01A-9EFC880D6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475E8-DABF-4276-EE8A-707CE982C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91D52-82DA-3135-D6AE-D4581DE1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3062D-0416-CF22-BAAE-2C551E970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85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72AF2-8874-1E51-3856-8034028A7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09B90-0D92-137F-6B57-3119F77FA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2A2CA-81E9-E594-95B8-4315B77F0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69BF1-23D6-A1C5-A968-BDCF8057A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EF590-93B7-09ED-224F-AF51478B7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744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78AC72-3FF5-31B9-60C5-C8A8B183B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4AB74F-A321-C6A6-1269-EE2E616B27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718AB-1B66-7085-FC6F-43E2E03E6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F8324-DA78-00AA-F5E2-70428CCB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2317F-966E-BF39-162A-BCE43FD40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468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94FAE-E20E-B815-3880-AB741CF21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5E6A9-A88E-E1EC-2F28-394391D99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99020-D17A-E9A0-663D-44E3ADF0F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5AF16-0CD2-39BC-FE3F-42999E6C0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BFCDD-719A-8754-E9AE-0AE9BDD5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907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A3EA-B342-D837-DA93-A997CF73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DA877-4913-54AB-4E4A-A9474A755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388EF-C8E9-552D-F64E-301769D47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53039-287F-F363-A994-8B7D6F03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4109E-D2E7-8DDC-267F-C6BF8439D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404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2AE10-53C2-3D97-EB33-2CE39A9D3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C6A09-FC23-B0DC-6A31-A6A9684BD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C6AFC2-D8D9-8093-B47A-47F84D7D2C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C43B2-EB8B-3BDC-B599-67BB5E224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550A9-DB75-2734-F33B-BA8CF5774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7137ED-060D-A1A8-EBAA-D741A9910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348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383B1-817A-1D67-9A68-8A348A0E5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B2620-70A6-07D0-DE1F-306313F2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EF13ED-546D-4C5F-C7BF-958EBC7C5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3E242-22BE-A349-13A1-41118FAB4B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6DF914-933F-B818-AE70-3B281FFF3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C7DD58-1153-CD2B-D641-4DF900F54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EC533-0CF2-1C6D-B050-6E927428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615179-6FE6-5B39-A97B-B856BADF2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8481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D1776-46CF-AD30-1532-2CF2AAEE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758C45-5D5F-619F-7613-BB324DFF4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212ADE-C718-6C70-FF60-B68AE3E6C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A1DA0-CB22-7E58-FF7A-A0B0B5564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0546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F7A929-430F-3EE7-2014-F6A9D1F3B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0B8170-DC48-88A8-1BF7-3311CB7E8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B4B76-DA4B-B7D1-D14D-96B339A23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156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F5B12-0C21-6996-5F9F-1B6350952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A4E0F-81BC-9346-DB1D-F967CF0F5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2D8521-3A7F-DBD7-71E6-7B39531A3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145D93-BBD1-A6CE-4DF5-DAED45D02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4A9B1-7CB6-D58D-A212-B06B6418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8D4BF-C6C3-D2CA-FC71-C175FA3AB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915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87128-F962-8CDE-2E8A-A4F34FAC1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83DD2-E2F8-7CBF-1D3C-E90704F713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607DD7-7080-C994-C643-A555473A41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935F60-EE1B-94A6-FE2F-2686B3EE6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2E700-0BF3-9164-D4F2-33023E9D6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4AFC09-9E33-9B47-1EBE-13B05BCD3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8742096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71CD67-D8E8-F7F1-E672-919BAB0F5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B7647-2F19-32AD-E4FF-7231BA031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9BCD9-D1FF-19B7-5E76-385BD50F5A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2A7C0-0B64-449C-97C4-8079FA6805D7}" type="datetimeFigureOut">
              <a:rPr lang="en-AU" smtClean="0"/>
              <a:t>10/08/2023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FDB8E3-8084-CD7A-A1EB-6125B76060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3AD785-EF35-C8E0-E78D-BF7954EC70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005A-4524-4F78-864F-705C7B949D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83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7230173-3B53-BCDA-01C5-9D72E1E70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03461"/>
              </p:ext>
            </p:extLst>
          </p:nvPr>
        </p:nvGraphicFramePr>
        <p:xfrm>
          <a:off x="572898" y="913133"/>
          <a:ext cx="11520879" cy="37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515">
                  <a:extLst>
                    <a:ext uri="{9D8B030D-6E8A-4147-A177-3AD203B41FA5}">
                      <a16:colId xmlns:a16="http://schemas.microsoft.com/office/drawing/2014/main" val="1041601457"/>
                    </a:ext>
                  </a:extLst>
                </a:gridCol>
                <a:gridCol w="682262">
                  <a:extLst>
                    <a:ext uri="{9D8B030D-6E8A-4147-A177-3AD203B41FA5}">
                      <a16:colId xmlns:a16="http://schemas.microsoft.com/office/drawing/2014/main" val="3187259518"/>
                    </a:ext>
                  </a:extLst>
                </a:gridCol>
                <a:gridCol w="951206">
                  <a:extLst>
                    <a:ext uri="{9D8B030D-6E8A-4147-A177-3AD203B41FA5}">
                      <a16:colId xmlns:a16="http://schemas.microsoft.com/office/drawing/2014/main" val="1400031053"/>
                    </a:ext>
                  </a:extLst>
                </a:gridCol>
                <a:gridCol w="319733">
                  <a:extLst>
                    <a:ext uri="{9D8B030D-6E8A-4147-A177-3AD203B41FA5}">
                      <a16:colId xmlns:a16="http://schemas.microsoft.com/office/drawing/2014/main" val="3303181933"/>
                    </a:ext>
                  </a:extLst>
                </a:gridCol>
                <a:gridCol w="881098">
                  <a:extLst>
                    <a:ext uri="{9D8B030D-6E8A-4147-A177-3AD203B41FA5}">
                      <a16:colId xmlns:a16="http://schemas.microsoft.com/office/drawing/2014/main" val="331721229"/>
                    </a:ext>
                  </a:extLst>
                </a:gridCol>
                <a:gridCol w="664283">
                  <a:extLst>
                    <a:ext uri="{9D8B030D-6E8A-4147-A177-3AD203B41FA5}">
                      <a16:colId xmlns:a16="http://schemas.microsoft.com/office/drawing/2014/main" val="4148594336"/>
                    </a:ext>
                  </a:extLst>
                </a:gridCol>
                <a:gridCol w="205157">
                  <a:extLst>
                    <a:ext uri="{9D8B030D-6E8A-4147-A177-3AD203B41FA5}">
                      <a16:colId xmlns:a16="http://schemas.microsoft.com/office/drawing/2014/main" val="750085429"/>
                    </a:ext>
                  </a:extLst>
                </a:gridCol>
                <a:gridCol w="223812">
                  <a:extLst>
                    <a:ext uri="{9D8B030D-6E8A-4147-A177-3AD203B41FA5}">
                      <a16:colId xmlns:a16="http://schemas.microsoft.com/office/drawing/2014/main" val="1778558840"/>
                    </a:ext>
                  </a:extLst>
                </a:gridCol>
                <a:gridCol w="574635">
                  <a:extLst>
                    <a:ext uri="{9D8B030D-6E8A-4147-A177-3AD203B41FA5}">
                      <a16:colId xmlns:a16="http://schemas.microsoft.com/office/drawing/2014/main" val="4239575032"/>
                    </a:ext>
                  </a:extLst>
                </a:gridCol>
                <a:gridCol w="726779">
                  <a:extLst>
                    <a:ext uri="{9D8B030D-6E8A-4147-A177-3AD203B41FA5}">
                      <a16:colId xmlns:a16="http://schemas.microsoft.com/office/drawing/2014/main" val="2752347298"/>
                    </a:ext>
                  </a:extLst>
                </a:gridCol>
                <a:gridCol w="276826">
                  <a:extLst>
                    <a:ext uri="{9D8B030D-6E8A-4147-A177-3AD203B41FA5}">
                      <a16:colId xmlns:a16="http://schemas.microsoft.com/office/drawing/2014/main" val="152219164"/>
                    </a:ext>
                  </a:extLst>
                </a:gridCol>
                <a:gridCol w="1003604">
                  <a:extLst>
                    <a:ext uri="{9D8B030D-6E8A-4147-A177-3AD203B41FA5}">
                      <a16:colId xmlns:a16="http://schemas.microsoft.com/office/drawing/2014/main" val="824736471"/>
                    </a:ext>
                  </a:extLst>
                </a:gridCol>
                <a:gridCol w="222155">
                  <a:extLst>
                    <a:ext uri="{9D8B030D-6E8A-4147-A177-3AD203B41FA5}">
                      <a16:colId xmlns:a16="http://schemas.microsoft.com/office/drawing/2014/main" val="1464606001"/>
                    </a:ext>
                  </a:extLst>
                </a:gridCol>
                <a:gridCol w="1905907">
                  <a:extLst>
                    <a:ext uri="{9D8B030D-6E8A-4147-A177-3AD203B41FA5}">
                      <a16:colId xmlns:a16="http://schemas.microsoft.com/office/drawing/2014/main" val="822129705"/>
                    </a:ext>
                  </a:extLst>
                </a:gridCol>
                <a:gridCol w="1905907">
                  <a:extLst>
                    <a:ext uri="{9D8B030D-6E8A-4147-A177-3AD203B41FA5}">
                      <a16:colId xmlns:a16="http://schemas.microsoft.com/office/drawing/2014/main" val="21118995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Project: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Project name and reference (YYYY-NNN)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Week ending:</a:t>
                      </a:r>
                      <a:endParaRPr lang="en-AU" sz="8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Date dd/mm/</a:t>
                      </a:r>
                      <a:r>
                        <a:rPr lang="en-AU" sz="8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yyyy</a:t>
                      </a: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 for the week ending</a:t>
                      </a:r>
                      <a:endParaRPr lang="en-AU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Sponsor</a:t>
                      </a:r>
                    </a:p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Snr User</a:t>
                      </a:r>
                    </a:p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Snr Supplier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Manager</a:t>
                      </a:r>
                    </a:p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Business Analyst</a:t>
                      </a:r>
                    </a:p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IT Liaison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163180"/>
                  </a:ext>
                </a:extLst>
              </a:tr>
              <a:tr h="182731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Project Description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Provide a </a:t>
                      </a:r>
                      <a:r>
                        <a:rPr lang="en-A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couple</a:t>
                      </a:r>
                      <a:r>
                        <a:rPr kumimoji="0" lang="en-A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of sentences to describe the project and its key deliverables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058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Current Overall Project Status: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Green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Previously Overall Status</a:t>
                      </a:r>
                      <a:endParaRPr kumimoji="0" 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Previously Overall Status</a:t>
                      </a:r>
                      <a:endParaRPr kumimoji="0" 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Green</a:t>
                      </a:r>
                      <a:endParaRPr lang="en-AU" sz="800" dirty="0"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Trend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A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Stable</a:t>
                      </a:r>
                      <a:endParaRPr lang="en-AU" dirty="0"/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Stable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AU" sz="800" b="1" dirty="0">
                          <a:solidFill>
                            <a:schemeClr val="bg1"/>
                          </a:solidFill>
                        </a:rPr>
                        <a:t>Phase &amp; Stage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AU" sz="800" dirty="0">
                          <a:solidFill>
                            <a:schemeClr val="accent6"/>
                          </a:solidFill>
                        </a:rPr>
                        <a:t>Current phase &amp; Stage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Key Achievements in the current reporting period</a:t>
                      </a:r>
                      <a:endParaRPr lang="en-AU" dirty="0">
                        <a:solidFill>
                          <a:schemeClr val="bg1"/>
                        </a:solidFill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Trend: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Calibri" pitchFamily="34" charset="0"/>
                        </a:rPr>
                        <a:t>Stable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224912"/>
                  </a:ext>
                </a:extLst>
              </a:tr>
              <a:tr h="353859">
                <a:tc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Status Summary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The project remains green and stable.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provide the RAG status and indicate if the status is stable, improved or declined from previous update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Summarise the areas of key focus and where efforts were spent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AU" sz="900" b="1" dirty="0">
                          <a:solidFill>
                            <a:schemeClr val="tx1"/>
                          </a:solidFill>
                        </a:rPr>
                        <a:t>Key Achievements in the current reporting period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b="0" i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provide a list of what has been achieved by the project in the past week.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b="0" i="0" dirty="0">
                          <a:solidFill>
                            <a:schemeClr val="tx1"/>
                          </a:solidFill>
                          <a:latin typeface="+mn-lt"/>
                        </a:rPr>
                        <a:t>List milestones hit, key activities completed, key meetings held, key artefacts etc… anything that progresses the project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68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Key challenges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describe any speedbumps or challenges faced in the week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anything that slowed down project activity or was a challenge to be negotiated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 emerging risks that were identified in the past week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101301"/>
                  </a:ext>
                </a:extLst>
              </a:tr>
              <a:tr h="249771">
                <a:tc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Backlog &amp; Focus for next reporting period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list activities for the coming week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Keep any previous activities not completed on this list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3228054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Watch Items, Open questions,</a:t>
                      </a:r>
                    </a:p>
                    <a:p>
                      <a:pPr algn="l"/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Current key activity/action in progress</a:t>
                      </a:r>
                    </a:p>
                    <a:p>
                      <a:r>
                        <a:rPr sz="800" b="0" i="1"/>
                        <a:t>Top 3 by priority; stays listed until resolved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Watch Item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AU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r>
                        <a:rPr lang="en-AU" sz="800" b="1" dirty="0">
                          <a:solidFill>
                            <a:schemeClr val="bg1"/>
                          </a:solidFill>
                          <a:latin typeface="+mn-lt"/>
                        </a:rPr>
                        <a:t>Update</a:t>
                      </a:r>
                      <a:endParaRPr lang="en-A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33353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tx1"/>
                          </a:solidFill>
                          <a:latin typeface="+mn-lt"/>
                        </a:rPr>
                        <a:t>Watch Items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 areas for SteerCo awareness or query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AU" sz="800" b="0" dirty="0">
                          <a:solidFill>
                            <a:schemeClr val="tx1"/>
                          </a:solidFill>
                          <a:latin typeface="+mn-lt"/>
                        </a:rPr>
                        <a:t>14/07: Provide regular, dated updates on progress, steps to be negotiated or changes in circumstances </a:t>
                      </a:r>
                      <a:endParaRPr lang="en-AU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9330484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/>
                      <a:endParaRPr lang="en-AU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AU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3834766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/>
                      <a:endParaRPr lang="en-AU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AU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06235760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7A9EA-CA2B-0173-C9EE-45FF671B1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0577" y="6449348"/>
            <a:ext cx="2743200" cy="365125"/>
          </a:xfrm>
        </p:spPr>
        <p:txBody>
          <a:bodyPr/>
          <a:lstStyle/>
          <a:p>
            <a:fld id="{30E48A4B-C32F-4F34-805D-A70A173926EE}" type="slidenum">
              <a:rPr lang="en-AU" smtClean="0"/>
              <a:t>1</a:t>
            </a:fld>
            <a:endParaRPr lang="en-A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3E63F2-524A-17E6-DE6D-7B98F2833C07}"/>
              </a:ext>
            </a:extLst>
          </p:cNvPr>
          <p:cNvSpPr txBox="1"/>
          <p:nvPr/>
        </p:nvSpPr>
        <p:spPr>
          <a:xfrm>
            <a:off x="507221" y="439294"/>
            <a:ext cx="8150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srgbClr val="1F3864"/>
                </a:solidFill>
                <a:effectLst/>
                <a:uLnTx/>
                <a:uFillTx/>
                <a:latin typeface="Calibri" panose="020B0502040204020203" pitchFamily="34" charset="0"/>
                <a:ea typeface="+mn-ea"/>
                <a:cs typeface="Segoe UI" panose="020B0502040204020203" pitchFamily="34" charset="0"/>
              </a:rPr>
              <a:t>SSLM · Project weekly</a:t>
            </a:r>
            <a:r>
              <a:rPr lang="en-AU" sz="2000" b="1" dirty="0">
                <a:solidFill>
                  <a:srgbClr val="1F3864"/>
                </a:solidFill>
                <a:latin typeface="Calibri" panose="020B0502040204020203" pitchFamily="34" charset="0"/>
                <a:cs typeface="Segoe UI" panose="020B0502040204020203" pitchFamily="34" charset="0"/>
              </a:rPr>
              <a:t> update</a:t>
            </a:r>
            <a:endParaRPr kumimoji="0" lang="en-AU" sz="2000" b="1" i="0" u="none" strike="noStrike" kern="1200" cap="none" spc="0" normalizeH="0" baseline="0" noProof="0" dirty="0">
              <a:ln>
                <a:noFill/>
              </a:ln>
              <a:solidFill>
                <a:srgbClr val="1F3864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" y="6528816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1F3864"/>
                </a:solidFill>
                <a:latin typeface="Calibri"/>
              </a:rPr>
              <a:t>Simple Solution, Low Maintenance</a:t>
            </a:r>
          </a:p>
        </p:txBody>
      </p:sp>
    </p:spTree>
    <p:extLst>
      <p:ext uri="{BB962C8B-B14F-4D97-AF65-F5344CB8AC3E}">
        <p14:creationId xmlns:p14="http://schemas.microsoft.com/office/powerpoint/2010/main" val="1791580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SLM">
      <a:dk1>
        <a:srgbClr val="1F2430"/>
      </a:dk1>
      <a:lt1>
        <a:srgbClr val="FFFFFF"/>
      </a:lt1>
      <a:dk2>
        <a:srgbClr val="1F3864"/>
      </a:dk2>
      <a:lt2>
        <a:srgbClr val="D9E2F3"/>
      </a:lt2>
      <a:accent1>
        <a:srgbClr val="1F3864"/>
      </a:accent1>
      <a:accent2>
        <a:srgbClr val="C55A11"/>
      </a:accent2>
      <a:accent3>
        <a:srgbClr val="548235"/>
      </a:accent3>
      <a:accent4>
        <a:srgbClr val="2E5496"/>
      </a:accent4>
      <a:accent5>
        <a:srgbClr val="9DC3E6"/>
      </a:accent5>
      <a:accent6>
        <a:srgbClr val="5B6472"/>
      </a:accent6>
      <a:hlink>
        <a:srgbClr val="2E5496"/>
      </a:hlink>
      <a:folHlink>
        <a:srgbClr val="C55A1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30110668BECB4CAE4EF3AFCC2E4670" ma:contentTypeVersion="3" ma:contentTypeDescription="Create a new document." ma:contentTypeScope="" ma:versionID="0ed5db83c768772c4f03cd2d0d15f991">
  <xsd:schema xmlns:xsd="http://www.w3.org/2001/XMLSchema" xmlns:xs="http://www.w3.org/2001/XMLSchema" xmlns:p="http://schemas.microsoft.com/office/2006/metadata/properties" xmlns:ns2="62bc49cf-e783-43e2-8ec4-8a9369af9401" targetNamespace="http://schemas.microsoft.com/office/2006/metadata/properties" ma:root="true" ma:fieldsID="c89e235d042111fcf2fe3e957642e73d" ns2:_="">
    <xsd:import namespace="62bc49cf-e783-43e2-8ec4-8a9369af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c49cf-e783-43e2-8ec4-8a9369af94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5B85F7-3FAA-4169-BCFD-F79C36FE267D}">
  <ds:schemaRefs>
    <ds:schemaRef ds:uri="http://schemas.openxmlformats.org/package/2006/metadata/core-properties"/>
    <ds:schemaRef ds:uri="62bc49cf-e783-43e2-8ec4-8a9369af940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20C82D6-0EE0-4537-9380-75D3916B72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3E6D76-824B-4827-A9E7-C60651C6D4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bc49cf-e783-43e2-8ec4-8a9369af94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271</Words>
  <Application>Microsoft Office PowerPoint</Application>
  <PresentationFormat>Widescreen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Cutter</dc:creator>
  <cp:lastModifiedBy>Andrew Cutter</cp:lastModifiedBy>
  <cp:revision>13</cp:revision>
  <dcterms:created xsi:type="dcterms:W3CDTF">2023-07-07T05:38:14Z</dcterms:created>
  <dcterms:modified xsi:type="dcterms:W3CDTF">2023-08-09T23:40:52Z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0x010100ED30110668BECB4CAE4EF3AFCC2E4670</vt:lpwstr>
  </property>
</Properties>
</file>