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2"/>
  </p:notesMasterIdLst>
  <p:sldIdLst>
    <p:sldId id="256" r:id="rId5"/>
    <p:sldId id="328" r:id="rId6"/>
    <p:sldId id="353" r:id="rId7"/>
    <p:sldId id="257" r:id="rId8"/>
    <p:sldId id="323" r:id="rId9"/>
    <p:sldId id="349" r:id="rId10"/>
    <p:sldId id="333" r:id="rId11"/>
    <p:sldId id="358" r:id="rId12"/>
    <p:sldId id="337" r:id="rId13"/>
    <p:sldId id="338" r:id="rId14"/>
    <p:sldId id="348" r:id="rId15"/>
    <p:sldId id="305" r:id="rId16"/>
    <p:sldId id="303" r:id="rId17"/>
    <p:sldId id="339" r:id="rId18"/>
    <p:sldId id="360" r:id="rId19"/>
    <p:sldId id="261" r:id="rId20"/>
    <p:sldId id="307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864"/>
    <a:srgbClr val="1F3864"/>
    <a:srgbClr val="C8587B"/>
    <a:srgbClr val="DD97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13" y="5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D90887-AF90-456D-9521-79A36604BC42}" type="datetimeFigureOut">
              <a:rPr lang="en-AU" smtClean="0"/>
              <a:t>11/07/2026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56D0E-F73E-4034-99EC-D2168FABE2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5493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2417D-CD64-479A-A145-1E10D7B35E10}" type="datetime1">
              <a:rPr lang="en-AU" smtClean="0"/>
              <a:t>11/07/2026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7436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73296-D3F4-4BAD-BAB8-EE24ED920A4A}" type="datetime1">
              <a:rPr lang="en-AU" smtClean="0"/>
              <a:t>11/07/2026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1595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12A7-B688-4CF4-BD88-2E7CBE6604A6}" type="datetime1">
              <a:rPr lang="en-AU" smtClean="0"/>
              <a:t>11/07/2026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0659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53201-2854-4AF5-82C0-1094B6EA2CBD}" type="datetime1">
              <a:rPr lang="en-AU" smtClean="0"/>
              <a:t>11/07/2026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9042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9EF9-8883-4086-97FB-3067EC91E7C5}" type="datetime1">
              <a:rPr lang="en-AU" smtClean="0"/>
              <a:t>11/07/2026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9618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C507E-7662-4EB0-B963-C986D07624DB}" type="datetime1">
              <a:rPr lang="en-AU" smtClean="0"/>
              <a:t>11/07/2026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9912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DF14-2335-466F-9012-56D84BBD9E41}" type="datetime1">
              <a:rPr lang="en-AU" smtClean="0"/>
              <a:t>11/07/2026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460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FA59E-7369-4234-8CB2-C5B5C5950965}" type="datetime1">
              <a:rPr lang="en-AU" smtClean="0"/>
              <a:t>11/07/2026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0691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1335-60CA-4D86-B05F-19F434D7532E}" type="datetime1">
              <a:rPr lang="en-AU" smtClean="0"/>
              <a:t>11/07/2026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7234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FA81C-465F-45CB-96F4-C86DFCC74FBF}" type="datetime1">
              <a:rPr lang="en-AU" smtClean="0"/>
              <a:t>11/07/2026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4712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BABB8-A573-4E5A-94E3-BC2107C6B8F6}" type="datetime1">
              <a:rPr lang="en-AU" smtClean="0"/>
              <a:t>11/07/2026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Code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7767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7AC25-A3B6-49AB-B83C-5679D7C148CB}" type="datetime1">
              <a:rPr lang="en-AU" smtClean="0"/>
              <a:t>11/07/2026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Project Name and Code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050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Calibri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0B7689-D9B7-47B9-9C38-FEA78D075DDD}"/>
              </a:ext>
            </a:extLst>
          </p:cNvPr>
          <p:cNvSpPr txBox="1"/>
          <p:nvPr/>
        </p:nvSpPr>
        <p:spPr>
          <a:xfrm>
            <a:off x="353353" y="1101502"/>
            <a:ext cx="4962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rgbClr val="1F3864"/>
                </a:solidFill>
                <a:latin typeface="Calibri" panose="020B0502040204020203" pitchFamily="34" charset="0"/>
                <a:cs typeface="Calibri" panose="020B0502040204020203" pitchFamily="34" charset="0"/>
              </a:rPr>
              <a:t>Project 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F0952B-BC2E-4AA8-B02C-B81881C1442F}"/>
              </a:ext>
            </a:extLst>
          </p:cNvPr>
          <p:cNvSpPr txBox="1"/>
          <p:nvPr/>
        </p:nvSpPr>
        <p:spPr>
          <a:xfrm>
            <a:off x="353353" y="1996567"/>
            <a:ext cx="4973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1F3864"/>
                </a:solidFill>
                <a:latin typeface="Calibri" panose="020B0502040204020203" pitchFamily="34" charset="0"/>
                <a:cs typeface="Calibri" panose="020B0502040204020203" pitchFamily="34" charset="0"/>
              </a:rPr>
              <a:t>SSLM · Steering Committee Pack</a:t>
            </a:r>
          </a:p>
          <a:p>
            <a:r>
              <a:rPr lang="en-AU" dirty="0">
                <a:solidFill>
                  <a:srgbClr val="1F3864"/>
                </a:solidFill>
                <a:latin typeface="Calibri" panose="020B0502040204020203" pitchFamily="34" charset="0"/>
                <a:cs typeface="Calibri" panose="020B0502040204020203" pitchFamily="34" charset="0"/>
              </a:rPr>
              <a:t>Date: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8BF03-2A4C-A110-D1F2-586C205F6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and Reference (YYYY-NNN)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10ED05-84F6-8B02-0814-91E58CD54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1</a:t>
            </a:fld>
            <a:endParaRPr lang="en-AU"/>
          </a:p>
        </p:txBody>
      </p:sp>
      <p:sp>
        <p:nvSpPr>
          <p:cNvPr id="7" name="TextBox 6"/>
          <p:cNvSpPr txBox="1"/>
          <p:nvPr/>
        </p:nvSpPr>
        <p:spPr>
          <a:xfrm>
            <a:off x="365760" y="2651760"/>
            <a:ext cx="49377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i="1">
                <a:solidFill>
                  <a:srgbClr val="1F3864"/>
                </a:solidFill>
                <a:latin typeface="Calibri"/>
              </a:rPr>
              <a:t>Simple Solution, Low Maintenance</a:t>
            </a:r>
          </a:p>
        </p:txBody>
      </p:sp>
    </p:spTree>
    <p:extLst>
      <p:ext uri="{BB962C8B-B14F-4D97-AF65-F5344CB8AC3E}">
        <p14:creationId xmlns:p14="http://schemas.microsoft.com/office/powerpoint/2010/main" val="2742706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08DB05-3613-694D-2418-647B78767DA0}"/>
              </a:ext>
            </a:extLst>
          </p:cNvPr>
          <p:cNvSpPr txBox="1"/>
          <p:nvPr/>
        </p:nvSpPr>
        <p:spPr>
          <a:xfrm>
            <a:off x="3038912" y="2284790"/>
            <a:ext cx="26425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350" dirty="0">
                <a:solidFill>
                  <a:srgbClr val="1F3864"/>
                </a:solidFill>
              </a:rPr>
              <a:t>Open Risk, Assumptions, Issues, Dependencies and Constraints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1F871E-65DA-1E42-C207-3236F7C8A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10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1399DE-3725-B4A7-3AE3-64108CD91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DE280E-515D-F609-5114-37ED6D99938E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3960808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50F90DF-CF7D-7C93-CB44-91ECA3749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390755"/>
              </p:ext>
            </p:extLst>
          </p:nvPr>
        </p:nvGraphicFramePr>
        <p:xfrm>
          <a:off x="380416" y="689353"/>
          <a:ext cx="7812288" cy="3487208"/>
        </p:xfrm>
        <a:graphic>
          <a:graphicData uri="http://schemas.openxmlformats.org/drawingml/2006/table">
            <a:tbl>
              <a:tblPr/>
              <a:tblGrid>
                <a:gridCol w="347860">
                  <a:extLst>
                    <a:ext uri="{9D8B030D-6E8A-4147-A177-3AD203B41FA5}">
                      <a16:colId xmlns:a16="http://schemas.microsoft.com/office/drawing/2014/main" val="3438176552"/>
                    </a:ext>
                  </a:extLst>
                </a:gridCol>
                <a:gridCol w="573299">
                  <a:extLst>
                    <a:ext uri="{9D8B030D-6E8A-4147-A177-3AD203B41FA5}">
                      <a16:colId xmlns:a16="http://schemas.microsoft.com/office/drawing/2014/main" val="3294024871"/>
                    </a:ext>
                  </a:extLst>
                </a:gridCol>
                <a:gridCol w="1581690">
                  <a:extLst>
                    <a:ext uri="{9D8B030D-6E8A-4147-A177-3AD203B41FA5}">
                      <a16:colId xmlns:a16="http://schemas.microsoft.com/office/drawing/2014/main" val="4246782291"/>
                    </a:ext>
                  </a:extLst>
                </a:gridCol>
                <a:gridCol w="1014380">
                  <a:extLst>
                    <a:ext uri="{9D8B030D-6E8A-4147-A177-3AD203B41FA5}">
                      <a16:colId xmlns:a16="http://schemas.microsoft.com/office/drawing/2014/main" val="2206733865"/>
                    </a:ext>
                  </a:extLst>
                </a:gridCol>
                <a:gridCol w="364616">
                  <a:extLst>
                    <a:ext uri="{9D8B030D-6E8A-4147-A177-3AD203B41FA5}">
                      <a16:colId xmlns:a16="http://schemas.microsoft.com/office/drawing/2014/main" val="4247035245"/>
                    </a:ext>
                  </a:extLst>
                </a:gridCol>
                <a:gridCol w="328042">
                  <a:extLst>
                    <a:ext uri="{9D8B030D-6E8A-4147-A177-3AD203B41FA5}">
                      <a16:colId xmlns:a16="http://schemas.microsoft.com/office/drawing/2014/main" val="3424003185"/>
                    </a:ext>
                  </a:extLst>
                </a:gridCol>
                <a:gridCol w="334118">
                  <a:extLst>
                    <a:ext uri="{9D8B030D-6E8A-4147-A177-3AD203B41FA5}">
                      <a16:colId xmlns:a16="http://schemas.microsoft.com/office/drawing/2014/main" val="527655193"/>
                    </a:ext>
                  </a:extLst>
                </a:gridCol>
                <a:gridCol w="407017">
                  <a:extLst>
                    <a:ext uri="{9D8B030D-6E8A-4147-A177-3AD203B41FA5}">
                      <a16:colId xmlns:a16="http://schemas.microsoft.com/office/drawing/2014/main" val="3572003333"/>
                    </a:ext>
                  </a:extLst>
                </a:gridCol>
                <a:gridCol w="321969">
                  <a:extLst>
                    <a:ext uri="{9D8B030D-6E8A-4147-A177-3AD203B41FA5}">
                      <a16:colId xmlns:a16="http://schemas.microsoft.com/office/drawing/2014/main" val="1329359837"/>
                    </a:ext>
                  </a:extLst>
                </a:gridCol>
                <a:gridCol w="340192">
                  <a:extLst>
                    <a:ext uri="{9D8B030D-6E8A-4147-A177-3AD203B41FA5}">
                      <a16:colId xmlns:a16="http://schemas.microsoft.com/office/drawing/2014/main" val="3234777193"/>
                    </a:ext>
                  </a:extLst>
                </a:gridCol>
                <a:gridCol w="249070">
                  <a:extLst>
                    <a:ext uri="{9D8B030D-6E8A-4147-A177-3AD203B41FA5}">
                      <a16:colId xmlns:a16="http://schemas.microsoft.com/office/drawing/2014/main" val="1302634569"/>
                    </a:ext>
                  </a:extLst>
                </a:gridCol>
                <a:gridCol w="327332">
                  <a:extLst>
                    <a:ext uri="{9D8B030D-6E8A-4147-A177-3AD203B41FA5}">
                      <a16:colId xmlns:a16="http://schemas.microsoft.com/office/drawing/2014/main" val="2599684044"/>
                    </a:ext>
                  </a:extLst>
                </a:gridCol>
                <a:gridCol w="1622703">
                  <a:extLst>
                    <a:ext uri="{9D8B030D-6E8A-4147-A177-3AD203B41FA5}">
                      <a16:colId xmlns:a16="http://schemas.microsoft.com/office/drawing/2014/main" val="1419091886"/>
                    </a:ext>
                  </a:extLst>
                </a:gridCol>
              </a:tblGrid>
              <a:tr h="277442"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Risk ID  </a:t>
                      </a:r>
                      <a:endParaRPr lang="en-AU" sz="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Title  </a:t>
                      </a:r>
                      <a:endParaRPr lang="en-AU" sz="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Risk Description</a:t>
                      </a: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Avoidance Plan</a:t>
                      </a: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Risk Impact  </a:t>
                      </a:r>
                      <a:endParaRPr lang="en-AU" sz="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Risk Probability  </a:t>
                      </a:r>
                      <a:endParaRPr lang="en-AU" sz="6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Raised by  </a:t>
                      </a:r>
                      <a:endParaRPr lang="en-AU" sz="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Assigned to  </a:t>
                      </a:r>
                      <a:endParaRPr lang="en-AU" sz="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Open date  </a:t>
                      </a:r>
                      <a:endParaRPr lang="en-AU" sz="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Target Date  </a:t>
                      </a:r>
                      <a:endParaRPr lang="en-AU" sz="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Open/ Closed</a:t>
                      </a:r>
                      <a:endParaRPr lang="en-AU" sz="6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Date Closed</a:t>
                      </a: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rtl="0" fontAlgn="ctr"/>
                      <a:r>
                        <a:rPr lang="en-AU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Progress update &amp; resolution</a:t>
                      </a: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013430"/>
                  </a:ext>
                </a:extLst>
              </a:tr>
              <a:tr h="1008962">
                <a:tc>
                  <a:txBody>
                    <a:bodyPr/>
                    <a:lstStyle/>
                    <a:p>
                      <a:pPr marL="36000" algn="ctr" fontAlgn="t"/>
                      <a:r>
                        <a:rPr lang="en-A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R001</a:t>
                      </a: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indent="0" algn="l" fontAlgn="t">
                        <a:buFont typeface="Calibri" panose="020B0604020202020204" pitchFamily="34" charset="0"/>
                        <a:buNone/>
                      </a:pPr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90812"/>
                  </a:ext>
                </a:extLst>
              </a:tr>
              <a:tr h="734642"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R002</a:t>
                      </a: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7010" indent="-171450" algn="l" fontAlgn="t">
                        <a:buFont typeface="Calibri" panose="020B0604020202020204" pitchFamily="34" charset="0"/>
                        <a:buChar char="•"/>
                      </a:pPr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99689"/>
                  </a:ext>
                </a:extLst>
              </a:tr>
              <a:tr h="1466162">
                <a:tc>
                  <a:txBody>
                    <a:bodyPr/>
                    <a:lstStyle/>
                    <a:p>
                      <a:pPr marL="35560" algn="ctr" fontAlgn="t"/>
                      <a:r>
                        <a:rPr lang="en-A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R003</a:t>
                      </a: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7010" indent="-171450" algn="l" fontAlgn="t">
                        <a:buFont typeface="Calibri" panose="020B0604020202020204" pitchFamily="34" charset="0"/>
                        <a:buChar char="•"/>
                      </a:pPr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122" marR="3122" marT="3122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48952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21A3CA4-E4F4-0360-DEEB-953EA9E91221}"/>
              </a:ext>
            </a:extLst>
          </p:cNvPr>
          <p:cNvSpPr txBox="1"/>
          <p:nvPr/>
        </p:nvSpPr>
        <p:spPr>
          <a:xfrm>
            <a:off x="380416" y="342426"/>
            <a:ext cx="27360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>
                <a:solidFill>
                  <a:srgbClr val="1F3864"/>
                </a:solidFill>
              </a:rPr>
              <a:t>Key Risks</a:t>
            </a:r>
          </a:p>
          <a:p>
            <a:r>
              <a:rPr sz="800" i="1"/>
              <a:t>Top 3 by priority; stays listed until resolved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8DF72-7DBC-CE25-EA22-57C52E47F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11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5A77C0-8A54-4A78-2740-F95834BA3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38768B-FF5E-1F94-320D-B8D9791C477D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1317799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E4F61B2-F99C-6039-5E58-2174596CA0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066113"/>
              </p:ext>
            </p:extLst>
          </p:nvPr>
        </p:nvGraphicFramePr>
        <p:xfrm>
          <a:off x="469899" y="843266"/>
          <a:ext cx="8610601" cy="2087882"/>
        </p:xfrm>
        <a:graphic>
          <a:graphicData uri="http://schemas.openxmlformats.org/drawingml/2006/table">
            <a:tbl>
              <a:tblPr/>
              <a:tblGrid>
                <a:gridCol w="409618">
                  <a:extLst>
                    <a:ext uri="{9D8B030D-6E8A-4147-A177-3AD203B41FA5}">
                      <a16:colId xmlns:a16="http://schemas.microsoft.com/office/drawing/2014/main" val="4226141312"/>
                    </a:ext>
                  </a:extLst>
                </a:gridCol>
                <a:gridCol w="429975">
                  <a:extLst>
                    <a:ext uri="{9D8B030D-6E8A-4147-A177-3AD203B41FA5}">
                      <a16:colId xmlns:a16="http://schemas.microsoft.com/office/drawing/2014/main" val="3357424837"/>
                    </a:ext>
                  </a:extLst>
                </a:gridCol>
                <a:gridCol w="1882038">
                  <a:extLst>
                    <a:ext uri="{9D8B030D-6E8A-4147-A177-3AD203B41FA5}">
                      <a16:colId xmlns:a16="http://schemas.microsoft.com/office/drawing/2014/main" val="2022026178"/>
                    </a:ext>
                  </a:extLst>
                </a:gridCol>
                <a:gridCol w="1102480">
                  <a:extLst>
                    <a:ext uri="{9D8B030D-6E8A-4147-A177-3AD203B41FA5}">
                      <a16:colId xmlns:a16="http://schemas.microsoft.com/office/drawing/2014/main" val="4079717616"/>
                    </a:ext>
                  </a:extLst>
                </a:gridCol>
                <a:gridCol w="1256825">
                  <a:extLst>
                    <a:ext uri="{9D8B030D-6E8A-4147-A177-3AD203B41FA5}">
                      <a16:colId xmlns:a16="http://schemas.microsoft.com/office/drawing/2014/main" val="3511743730"/>
                    </a:ext>
                  </a:extLst>
                </a:gridCol>
                <a:gridCol w="557550">
                  <a:extLst>
                    <a:ext uri="{9D8B030D-6E8A-4147-A177-3AD203B41FA5}">
                      <a16:colId xmlns:a16="http://schemas.microsoft.com/office/drawing/2014/main" val="2292072346"/>
                    </a:ext>
                  </a:extLst>
                </a:gridCol>
                <a:gridCol w="390997">
                  <a:extLst>
                    <a:ext uri="{9D8B030D-6E8A-4147-A177-3AD203B41FA5}">
                      <a16:colId xmlns:a16="http://schemas.microsoft.com/office/drawing/2014/main" val="3611839228"/>
                    </a:ext>
                  </a:extLst>
                </a:gridCol>
                <a:gridCol w="337920">
                  <a:extLst>
                    <a:ext uri="{9D8B030D-6E8A-4147-A177-3AD203B41FA5}">
                      <a16:colId xmlns:a16="http://schemas.microsoft.com/office/drawing/2014/main" val="2101098005"/>
                    </a:ext>
                  </a:extLst>
                </a:gridCol>
                <a:gridCol w="337920">
                  <a:extLst>
                    <a:ext uri="{9D8B030D-6E8A-4147-A177-3AD203B41FA5}">
                      <a16:colId xmlns:a16="http://schemas.microsoft.com/office/drawing/2014/main" val="3728728500"/>
                    </a:ext>
                  </a:extLst>
                </a:gridCol>
                <a:gridCol w="542336">
                  <a:extLst>
                    <a:ext uri="{9D8B030D-6E8A-4147-A177-3AD203B41FA5}">
                      <a16:colId xmlns:a16="http://schemas.microsoft.com/office/drawing/2014/main" val="1772361957"/>
                    </a:ext>
                  </a:extLst>
                </a:gridCol>
                <a:gridCol w="1362942">
                  <a:extLst>
                    <a:ext uri="{9D8B030D-6E8A-4147-A177-3AD203B41FA5}">
                      <a16:colId xmlns:a16="http://schemas.microsoft.com/office/drawing/2014/main" val="1964779688"/>
                    </a:ext>
                  </a:extLst>
                </a:gridCol>
              </a:tblGrid>
              <a:tr h="313373"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Assumption ID 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Title 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Assumption Description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Impact if Assumption is incorrect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Follow up action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Assumption owner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Open date 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Open or Closed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Closed Date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Validated by SteerCo </a:t>
                      </a:r>
                    </a:p>
                    <a:p>
                      <a:pPr marL="360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(&amp; date)?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Progress update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062547"/>
                  </a:ext>
                </a:extLst>
              </a:tr>
              <a:tr h="519113">
                <a:tc>
                  <a:txBody>
                    <a:bodyPr/>
                    <a:lstStyle/>
                    <a:p>
                      <a:pPr marL="36000" algn="ctr" fontAlgn="t"/>
                      <a:r>
                        <a:rPr lang="en-A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AS001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7844745"/>
                  </a:ext>
                </a:extLst>
              </a:tr>
              <a:tr h="621983">
                <a:tc>
                  <a:txBody>
                    <a:bodyPr/>
                    <a:lstStyle/>
                    <a:p>
                      <a:pPr marL="36000" algn="ctr" fontAlgn="t"/>
                      <a:r>
                        <a:rPr lang="en-A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AS002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232147"/>
                  </a:ext>
                </a:extLst>
              </a:tr>
              <a:tr h="621983">
                <a:tc>
                  <a:txBody>
                    <a:bodyPr/>
                    <a:lstStyle/>
                    <a:p>
                      <a:pPr marL="36000" algn="ctr" fontAlgn="t"/>
                      <a:r>
                        <a:rPr lang="en-A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AS003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1817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197E4B3-A9AE-51E5-B6D0-F47565AB122A}"/>
              </a:ext>
            </a:extLst>
          </p:cNvPr>
          <p:cNvSpPr txBox="1"/>
          <p:nvPr/>
        </p:nvSpPr>
        <p:spPr>
          <a:xfrm>
            <a:off x="342900" y="461191"/>
            <a:ext cx="36460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Key Assumptions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1CC51-7ED0-46DD-C638-E7B301E0D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12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09E380-0B48-8844-341D-A47C30D1B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D28E9C-6774-42BE-0D9F-4F9777483883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1285437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51FD586-0342-7CA6-08C7-B12F16E4A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416633"/>
              </p:ext>
            </p:extLst>
          </p:nvPr>
        </p:nvGraphicFramePr>
        <p:xfrm>
          <a:off x="462142" y="849139"/>
          <a:ext cx="7506184" cy="692430"/>
        </p:xfrm>
        <a:graphic>
          <a:graphicData uri="http://schemas.openxmlformats.org/drawingml/2006/table">
            <a:tbl>
              <a:tblPr/>
              <a:tblGrid>
                <a:gridCol w="499303">
                  <a:extLst>
                    <a:ext uri="{9D8B030D-6E8A-4147-A177-3AD203B41FA5}">
                      <a16:colId xmlns:a16="http://schemas.microsoft.com/office/drawing/2014/main" val="4068288911"/>
                    </a:ext>
                  </a:extLst>
                </a:gridCol>
                <a:gridCol w="399442">
                  <a:extLst>
                    <a:ext uri="{9D8B030D-6E8A-4147-A177-3AD203B41FA5}">
                      <a16:colId xmlns:a16="http://schemas.microsoft.com/office/drawing/2014/main" val="3094321205"/>
                    </a:ext>
                  </a:extLst>
                </a:gridCol>
                <a:gridCol w="815527">
                  <a:extLst>
                    <a:ext uri="{9D8B030D-6E8A-4147-A177-3AD203B41FA5}">
                      <a16:colId xmlns:a16="http://schemas.microsoft.com/office/drawing/2014/main" val="1307693255"/>
                    </a:ext>
                  </a:extLst>
                </a:gridCol>
                <a:gridCol w="832172">
                  <a:extLst>
                    <a:ext uri="{9D8B030D-6E8A-4147-A177-3AD203B41FA5}">
                      <a16:colId xmlns:a16="http://schemas.microsoft.com/office/drawing/2014/main" val="1627817365"/>
                    </a:ext>
                  </a:extLst>
                </a:gridCol>
                <a:gridCol w="998607">
                  <a:extLst>
                    <a:ext uri="{9D8B030D-6E8A-4147-A177-3AD203B41FA5}">
                      <a16:colId xmlns:a16="http://schemas.microsoft.com/office/drawing/2014/main" val="2583604357"/>
                    </a:ext>
                  </a:extLst>
                </a:gridCol>
                <a:gridCol w="407764">
                  <a:extLst>
                    <a:ext uri="{9D8B030D-6E8A-4147-A177-3AD203B41FA5}">
                      <a16:colId xmlns:a16="http://schemas.microsoft.com/office/drawing/2014/main" val="4168536939"/>
                    </a:ext>
                  </a:extLst>
                </a:gridCol>
                <a:gridCol w="482659">
                  <a:extLst>
                    <a:ext uri="{9D8B030D-6E8A-4147-A177-3AD203B41FA5}">
                      <a16:colId xmlns:a16="http://schemas.microsoft.com/office/drawing/2014/main" val="4275512311"/>
                    </a:ext>
                  </a:extLst>
                </a:gridCol>
                <a:gridCol w="482659">
                  <a:extLst>
                    <a:ext uri="{9D8B030D-6E8A-4147-A177-3AD203B41FA5}">
                      <a16:colId xmlns:a16="http://schemas.microsoft.com/office/drawing/2014/main" val="3688987562"/>
                    </a:ext>
                  </a:extLst>
                </a:gridCol>
                <a:gridCol w="923710">
                  <a:extLst>
                    <a:ext uri="{9D8B030D-6E8A-4147-A177-3AD203B41FA5}">
                      <a16:colId xmlns:a16="http://schemas.microsoft.com/office/drawing/2014/main" val="3219163952"/>
                    </a:ext>
                  </a:extLst>
                </a:gridCol>
                <a:gridCol w="507624">
                  <a:extLst>
                    <a:ext uri="{9D8B030D-6E8A-4147-A177-3AD203B41FA5}">
                      <a16:colId xmlns:a16="http://schemas.microsoft.com/office/drawing/2014/main" val="3840215312"/>
                    </a:ext>
                  </a:extLst>
                </a:gridCol>
                <a:gridCol w="424407">
                  <a:extLst>
                    <a:ext uri="{9D8B030D-6E8A-4147-A177-3AD203B41FA5}">
                      <a16:colId xmlns:a16="http://schemas.microsoft.com/office/drawing/2014/main" val="3030140970"/>
                    </a:ext>
                  </a:extLst>
                </a:gridCol>
                <a:gridCol w="732310">
                  <a:extLst>
                    <a:ext uri="{9D8B030D-6E8A-4147-A177-3AD203B41FA5}">
                      <a16:colId xmlns:a16="http://schemas.microsoft.com/office/drawing/2014/main" val="3957156469"/>
                    </a:ext>
                  </a:extLst>
                </a:gridCol>
              </a:tblGrid>
              <a:tr h="231631"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Issue ID  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Title  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Issue Description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Issue Impact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Mitigation Plan - Path to Green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Raised by  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Assigned to  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Open date  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Target Date  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Open or Closed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Closed Date  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Progress update</a:t>
                      </a:r>
                    </a:p>
                  </a:txBody>
                  <a:tcPr marL="3031" marR="3031" marT="303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E5496"/>
                  </a:ext>
                </a:extLst>
              </a:tr>
              <a:tr h="445559">
                <a:tc>
                  <a:txBody>
                    <a:bodyPr/>
                    <a:lstStyle/>
                    <a:p>
                      <a:pPr marL="35560" algn="ctr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031" marR="3031" marT="3031" marB="0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10621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C75F5E3-7A0D-8967-E7C0-98473C8F92EE}"/>
              </a:ext>
            </a:extLst>
          </p:cNvPr>
          <p:cNvSpPr txBox="1"/>
          <p:nvPr/>
        </p:nvSpPr>
        <p:spPr>
          <a:xfrm>
            <a:off x="380416" y="332704"/>
            <a:ext cx="27360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>
                <a:solidFill>
                  <a:srgbClr val="1F3864"/>
                </a:solidFill>
              </a:rPr>
              <a:t>Key Issues</a:t>
            </a:r>
          </a:p>
          <a:p>
            <a:r>
              <a:rPr sz="800" i="1"/>
              <a:t>Top 3 by priority; stays listed until resolved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421D1-C013-1A7D-2446-DD94683D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13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3E3CE2-4C9E-E5B8-8B16-CEAB7431E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D622D1-B52A-5076-5A45-C3E6C68A8120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3228580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C75F5E3-7A0D-8967-E7C0-98473C8F92EE}"/>
              </a:ext>
            </a:extLst>
          </p:cNvPr>
          <p:cNvSpPr txBox="1"/>
          <p:nvPr/>
        </p:nvSpPr>
        <p:spPr>
          <a:xfrm>
            <a:off x="380416" y="342426"/>
            <a:ext cx="27360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>
                <a:solidFill>
                  <a:srgbClr val="1F3864"/>
                </a:solidFill>
              </a:rPr>
              <a:t>Key Dependencies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421D1-C013-1A7D-2446-DD94683D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14</a:t>
            </a:fld>
            <a:endParaRPr lang="en-AU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005F14-92BB-785C-2465-994BFB2C0B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408745"/>
              </p:ext>
            </p:extLst>
          </p:nvPr>
        </p:nvGraphicFramePr>
        <p:xfrm>
          <a:off x="488950" y="642508"/>
          <a:ext cx="8503038" cy="11410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0000">
                  <a:extLst>
                    <a:ext uri="{9D8B030D-6E8A-4147-A177-3AD203B41FA5}">
                      <a16:colId xmlns:a16="http://schemas.microsoft.com/office/drawing/2014/main" val="3859058787"/>
                    </a:ext>
                  </a:extLst>
                </a:gridCol>
                <a:gridCol w="918856">
                  <a:extLst>
                    <a:ext uri="{9D8B030D-6E8A-4147-A177-3AD203B41FA5}">
                      <a16:colId xmlns:a16="http://schemas.microsoft.com/office/drawing/2014/main" val="1982728126"/>
                    </a:ext>
                  </a:extLst>
                </a:gridCol>
                <a:gridCol w="1106031">
                  <a:extLst>
                    <a:ext uri="{9D8B030D-6E8A-4147-A177-3AD203B41FA5}">
                      <a16:colId xmlns:a16="http://schemas.microsoft.com/office/drawing/2014/main" val="1604209118"/>
                    </a:ext>
                  </a:extLst>
                </a:gridCol>
                <a:gridCol w="1106031">
                  <a:extLst>
                    <a:ext uri="{9D8B030D-6E8A-4147-A177-3AD203B41FA5}">
                      <a16:colId xmlns:a16="http://schemas.microsoft.com/office/drawing/2014/main" val="2607697199"/>
                    </a:ext>
                  </a:extLst>
                </a:gridCol>
                <a:gridCol w="845649">
                  <a:extLst>
                    <a:ext uri="{9D8B030D-6E8A-4147-A177-3AD203B41FA5}">
                      <a16:colId xmlns:a16="http://schemas.microsoft.com/office/drawing/2014/main" val="446482778"/>
                    </a:ext>
                  </a:extLst>
                </a:gridCol>
                <a:gridCol w="773544">
                  <a:extLst>
                    <a:ext uri="{9D8B030D-6E8A-4147-A177-3AD203B41FA5}">
                      <a16:colId xmlns:a16="http://schemas.microsoft.com/office/drawing/2014/main" val="171524453"/>
                    </a:ext>
                  </a:extLst>
                </a:gridCol>
                <a:gridCol w="638174">
                  <a:extLst>
                    <a:ext uri="{9D8B030D-6E8A-4147-A177-3AD203B41FA5}">
                      <a16:colId xmlns:a16="http://schemas.microsoft.com/office/drawing/2014/main" val="2693353193"/>
                    </a:ext>
                  </a:extLst>
                </a:gridCol>
                <a:gridCol w="319085">
                  <a:extLst>
                    <a:ext uri="{9D8B030D-6E8A-4147-A177-3AD203B41FA5}">
                      <a16:colId xmlns:a16="http://schemas.microsoft.com/office/drawing/2014/main" val="1500617647"/>
                    </a:ext>
                  </a:extLst>
                </a:gridCol>
                <a:gridCol w="599496">
                  <a:extLst>
                    <a:ext uri="{9D8B030D-6E8A-4147-A177-3AD203B41FA5}">
                      <a16:colId xmlns:a16="http://schemas.microsoft.com/office/drawing/2014/main" val="3253253891"/>
                    </a:ext>
                  </a:extLst>
                </a:gridCol>
                <a:gridCol w="473795">
                  <a:extLst>
                    <a:ext uri="{9D8B030D-6E8A-4147-A177-3AD203B41FA5}">
                      <a16:colId xmlns:a16="http://schemas.microsoft.com/office/drawing/2014/main" val="1979024236"/>
                    </a:ext>
                  </a:extLst>
                </a:gridCol>
                <a:gridCol w="338424">
                  <a:extLst>
                    <a:ext uri="{9D8B030D-6E8A-4147-A177-3AD203B41FA5}">
                      <a16:colId xmlns:a16="http://schemas.microsoft.com/office/drawing/2014/main" val="3850432585"/>
                    </a:ext>
                  </a:extLst>
                </a:gridCol>
                <a:gridCol w="493133">
                  <a:extLst>
                    <a:ext uri="{9D8B030D-6E8A-4147-A177-3AD203B41FA5}">
                      <a16:colId xmlns:a16="http://schemas.microsoft.com/office/drawing/2014/main" val="959129463"/>
                    </a:ext>
                  </a:extLst>
                </a:gridCol>
                <a:gridCol w="560820">
                  <a:extLst>
                    <a:ext uri="{9D8B030D-6E8A-4147-A177-3AD203B41FA5}">
                      <a16:colId xmlns:a16="http://schemas.microsoft.com/office/drawing/2014/main" val="2398599620"/>
                    </a:ext>
                  </a:extLst>
                </a:gridCol>
              </a:tblGrid>
              <a:tr h="232466">
                <a:tc>
                  <a:txBody>
                    <a:bodyPr/>
                    <a:lstStyle/>
                    <a:p>
                      <a:r>
                        <a:t>Dependency ID</a:t>
                      </a: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Internal or External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marL="3866" marR="3866" marT="3866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Who is Dependent on delivery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Who is Responsible for delivery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Proof of agreement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Date Required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Priority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Dependency Owner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Open date  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Open or Closed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Closed Date  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Progress update</a:t>
                      </a:r>
                      <a:endParaRPr lang="en-AU" sz="8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6417078"/>
                  </a:ext>
                </a:extLst>
              </a:tr>
              <a:tr h="649493">
                <a:tc>
                  <a:txBody>
                    <a:bodyPr/>
                    <a:lstStyle/>
                    <a:p>
                      <a:r>
                        <a:t>D001</a:t>
                      </a: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9093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A73BF19-3A5A-DEA1-1C61-0FC9C90EA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5EBF1B-08BC-E5F5-95DA-CC863A558DF1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3994373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C75F5E3-7A0D-8967-E7C0-98473C8F92EE}"/>
              </a:ext>
            </a:extLst>
          </p:cNvPr>
          <p:cNvSpPr txBox="1"/>
          <p:nvPr/>
        </p:nvSpPr>
        <p:spPr>
          <a:xfrm>
            <a:off x="450851" y="342426"/>
            <a:ext cx="2736056" cy="27699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en-AU" sz="1350" dirty="0">
                <a:solidFill>
                  <a:srgbClr val="1F3864"/>
                </a:solidFill>
              </a:rPr>
              <a:t>Key Constraints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421D1-C013-1A7D-2446-DD94683D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15</a:t>
            </a:fld>
            <a:endParaRPr lang="en-AU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005F14-92BB-785C-2465-994BFB2C0B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635929"/>
              </p:ext>
            </p:extLst>
          </p:nvPr>
        </p:nvGraphicFramePr>
        <p:xfrm>
          <a:off x="508000" y="896267"/>
          <a:ext cx="8527249" cy="1586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0532">
                  <a:extLst>
                    <a:ext uri="{9D8B030D-6E8A-4147-A177-3AD203B41FA5}">
                      <a16:colId xmlns:a16="http://schemas.microsoft.com/office/drawing/2014/main" val="3859058787"/>
                    </a:ext>
                  </a:extLst>
                </a:gridCol>
                <a:gridCol w="1503702">
                  <a:extLst>
                    <a:ext uri="{9D8B030D-6E8A-4147-A177-3AD203B41FA5}">
                      <a16:colId xmlns:a16="http://schemas.microsoft.com/office/drawing/2014/main" val="1604209118"/>
                    </a:ext>
                  </a:extLst>
                </a:gridCol>
                <a:gridCol w="646839">
                  <a:extLst>
                    <a:ext uri="{9D8B030D-6E8A-4147-A177-3AD203B41FA5}">
                      <a16:colId xmlns:a16="http://schemas.microsoft.com/office/drawing/2014/main" val="2607697199"/>
                    </a:ext>
                  </a:extLst>
                </a:gridCol>
                <a:gridCol w="380493">
                  <a:extLst>
                    <a:ext uri="{9D8B030D-6E8A-4147-A177-3AD203B41FA5}">
                      <a16:colId xmlns:a16="http://schemas.microsoft.com/office/drawing/2014/main" val="446482778"/>
                    </a:ext>
                  </a:extLst>
                </a:gridCol>
                <a:gridCol w="2452981">
                  <a:extLst>
                    <a:ext uri="{9D8B030D-6E8A-4147-A177-3AD203B41FA5}">
                      <a16:colId xmlns:a16="http://schemas.microsoft.com/office/drawing/2014/main" val="171524453"/>
                    </a:ext>
                  </a:extLst>
                </a:gridCol>
                <a:gridCol w="318280">
                  <a:extLst>
                    <a:ext uri="{9D8B030D-6E8A-4147-A177-3AD203B41FA5}">
                      <a16:colId xmlns:a16="http://schemas.microsoft.com/office/drawing/2014/main" val="1979024236"/>
                    </a:ext>
                  </a:extLst>
                </a:gridCol>
                <a:gridCol w="520560">
                  <a:extLst>
                    <a:ext uri="{9D8B030D-6E8A-4147-A177-3AD203B41FA5}">
                      <a16:colId xmlns:a16="http://schemas.microsoft.com/office/drawing/2014/main" val="3850432585"/>
                    </a:ext>
                  </a:extLst>
                </a:gridCol>
                <a:gridCol w="373599">
                  <a:extLst>
                    <a:ext uri="{9D8B030D-6E8A-4147-A177-3AD203B41FA5}">
                      <a16:colId xmlns:a16="http://schemas.microsoft.com/office/drawing/2014/main" val="959129463"/>
                    </a:ext>
                  </a:extLst>
                </a:gridCol>
                <a:gridCol w="1230263">
                  <a:extLst>
                    <a:ext uri="{9D8B030D-6E8A-4147-A177-3AD203B41FA5}">
                      <a16:colId xmlns:a16="http://schemas.microsoft.com/office/drawing/2014/main" val="2398599620"/>
                    </a:ext>
                  </a:extLst>
                </a:gridCol>
              </a:tblGrid>
              <a:tr h="232466"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Constraint ID</a:t>
                      </a: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r>
                        <a:rPr lang="en-AU" sz="8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marL="3866" marR="3866" marT="3866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Responsibility of…</a:t>
                      </a: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 Due</a:t>
                      </a: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Actions</a:t>
                      </a: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Open date  </a:t>
                      </a:r>
                      <a:endParaRPr lang="en-AU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Open or Closed</a:t>
                      </a:r>
                      <a:endParaRPr lang="en-AU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Closed Date  </a:t>
                      </a:r>
                      <a:endParaRPr lang="en-AU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rtl="0" fontAlgn="ctr"/>
                      <a:r>
                        <a:rPr lang="en-A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Comments</a:t>
                      </a:r>
                    </a:p>
                  </a:txBody>
                  <a:tcPr marL="3866" marR="3866" marT="386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6417078"/>
                  </a:ext>
                </a:extLst>
              </a:tr>
              <a:tr h="689666">
                <a:tc>
                  <a:txBody>
                    <a:bodyPr/>
                    <a:lstStyle/>
                    <a:p>
                      <a:pPr marL="35560" algn="l" fontAlgn="t"/>
                      <a:r>
                        <a:rPr lang="en-AU" sz="800" u="none" strike="noStrike" dirty="0">
                          <a:effectLst/>
                          <a:latin typeface="+mn-lt"/>
                        </a:rPr>
                        <a:t>C001</a:t>
                      </a: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US" sz="1000" dirty="0"/>
                    </a:p>
                  </a:txBody>
                  <a:tcPr marL="3866" marR="3866" marT="3866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9093"/>
                  </a:ext>
                </a:extLst>
              </a:tr>
              <a:tr h="649493"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r>
                        <a:rPr lang="en-AU" sz="800" u="none" strike="noStrike" dirty="0">
                          <a:effectLst/>
                          <a:latin typeface="+mn-lt"/>
                        </a:rPr>
                        <a:t>C002</a:t>
                      </a: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800" b="0" i="1" u="none" strike="noStrike" noProof="0" dirty="0">
                        <a:solidFill>
                          <a:srgbClr val="58595B"/>
                        </a:solidFill>
                        <a:effectLst/>
                        <a:latin typeface="Calibri"/>
                      </a:endParaRP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US" sz="1000" dirty="0"/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l">
                        <a:buNone/>
                      </a:pPr>
                      <a:endParaRPr lang="en-AU" sz="800" u="none" strike="noStrike" dirty="0">
                        <a:effectLst/>
                        <a:latin typeface="+mn-lt"/>
                      </a:endParaRPr>
                    </a:p>
                  </a:txBody>
                  <a:tcPr marL="3866" marR="3866" marT="3866" marB="0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3983415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24460C-B2E3-5C3B-3396-49085E9B6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ADD5CB-C8E3-2477-62ED-71BEF92E61E3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3020882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AD4344D-F4D6-D29C-0F48-BE766BCE657D}"/>
              </a:ext>
            </a:extLst>
          </p:cNvPr>
          <p:cNvGraphicFramePr>
            <a:graphicFrameLocks noGrp="1"/>
          </p:cNvGraphicFramePr>
          <p:nvPr/>
        </p:nvGraphicFramePr>
        <p:xfrm>
          <a:off x="482134" y="1004574"/>
          <a:ext cx="8457095" cy="6402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917">
                  <a:extLst>
                    <a:ext uri="{9D8B030D-6E8A-4147-A177-3AD203B41FA5}">
                      <a16:colId xmlns:a16="http://schemas.microsoft.com/office/drawing/2014/main" val="395408800"/>
                    </a:ext>
                  </a:extLst>
                </a:gridCol>
                <a:gridCol w="435434">
                  <a:extLst>
                    <a:ext uri="{9D8B030D-6E8A-4147-A177-3AD203B41FA5}">
                      <a16:colId xmlns:a16="http://schemas.microsoft.com/office/drawing/2014/main" val="1197516039"/>
                    </a:ext>
                  </a:extLst>
                </a:gridCol>
                <a:gridCol w="483817">
                  <a:extLst>
                    <a:ext uri="{9D8B030D-6E8A-4147-A177-3AD203B41FA5}">
                      <a16:colId xmlns:a16="http://schemas.microsoft.com/office/drawing/2014/main" val="742875159"/>
                    </a:ext>
                  </a:extLst>
                </a:gridCol>
                <a:gridCol w="557296">
                  <a:extLst>
                    <a:ext uri="{9D8B030D-6E8A-4147-A177-3AD203B41FA5}">
                      <a16:colId xmlns:a16="http://schemas.microsoft.com/office/drawing/2014/main" val="1552918935"/>
                    </a:ext>
                  </a:extLst>
                </a:gridCol>
                <a:gridCol w="1118684">
                  <a:extLst>
                    <a:ext uri="{9D8B030D-6E8A-4147-A177-3AD203B41FA5}">
                      <a16:colId xmlns:a16="http://schemas.microsoft.com/office/drawing/2014/main" val="4019343098"/>
                    </a:ext>
                  </a:extLst>
                </a:gridCol>
                <a:gridCol w="1144999">
                  <a:extLst>
                    <a:ext uri="{9D8B030D-6E8A-4147-A177-3AD203B41FA5}">
                      <a16:colId xmlns:a16="http://schemas.microsoft.com/office/drawing/2014/main" val="1773393340"/>
                    </a:ext>
                  </a:extLst>
                </a:gridCol>
                <a:gridCol w="924270">
                  <a:extLst>
                    <a:ext uri="{9D8B030D-6E8A-4147-A177-3AD203B41FA5}">
                      <a16:colId xmlns:a16="http://schemas.microsoft.com/office/drawing/2014/main" val="1161482439"/>
                    </a:ext>
                  </a:extLst>
                </a:gridCol>
                <a:gridCol w="872661">
                  <a:extLst>
                    <a:ext uri="{9D8B030D-6E8A-4147-A177-3AD203B41FA5}">
                      <a16:colId xmlns:a16="http://schemas.microsoft.com/office/drawing/2014/main" val="2425065102"/>
                    </a:ext>
                  </a:extLst>
                </a:gridCol>
                <a:gridCol w="680595">
                  <a:extLst>
                    <a:ext uri="{9D8B030D-6E8A-4147-A177-3AD203B41FA5}">
                      <a16:colId xmlns:a16="http://schemas.microsoft.com/office/drawing/2014/main" val="3460628527"/>
                    </a:ext>
                  </a:extLst>
                </a:gridCol>
                <a:gridCol w="990825">
                  <a:extLst>
                    <a:ext uri="{9D8B030D-6E8A-4147-A177-3AD203B41FA5}">
                      <a16:colId xmlns:a16="http://schemas.microsoft.com/office/drawing/2014/main" val="732238453"/>
                    </a:ext>
                  </a:extLst>
                </a:gridCol>
                <a:gridCol w="324346">
                  <a:extLst>
                    <a:ext uri="{9D8B030D-6E8A-4147-A177-3AD203B41FA5}">
                      <a16:colId xmlns:a16="http://schemas.microsoft.com/office/drawing/2014/main" val="856517498"/>
                    </a:ext>
                  </a:extLst>
                </a:gridCol>
                <a:gridCol w="516251">
                  <a:extLst>
                    <a:ext uri="{9D8B030D-6E8A-4147-A177-3AD203B41FA5}">
                      <a16:colId xmlns:a16="http://schemas.microsoft.com/office/drawing/2014/main" val="3632682523"/>
                    </a:ext>
                  </a:extLst>
                </a:gridCol>
              </a:tblGrid>
              <a:tr h="3134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CR number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Date CR Registered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Contact for CR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Date for submission to SteerCo</a:t>
                      </a: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Change Type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Background to CR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Reason for CR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Brief Description of Change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Key Impacted Milestone/ Deliverable: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Comment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Status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600" b="1" u="none" strike="noStrike">
                          <a:effectLst/>
                        </a:rPr>
                        <a:t>Date Approved by SteerCo</a:t>
                      </a:r>
                      <a:endParaRPr lang="en-AU" sz="600" b="1" i="0" u="none" strike="noStrike">
                        <a:solidFill>
                          <a:srgbClr val="1F386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6300626"/>
                  </a:ext>
                </a:extLst>
              </a:tr>
              <a:tr h="213452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CR-01</a:t>
                      </a: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Scope, Time, Budget, Quality </a:t>
                      </a: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Open</a:t>
                      </a: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161161"/>
                  </a:ext>
                </a:extLst>
              </a:tr>
              <a:tr h="113366">
                <a:tc>
                  <a:txBody>
                    <a:bodyPr/>
                    <a:lstStyle/>
                    <a:p>
                      <a:pPr algn="ctr" fontAlgn="ctr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8" marR="6668" marT="6668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62197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1A4971B-6273-5152-715D-AD98DD76FA42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30A2CD-BE40-43C2-104E-06BAC8EE12EB}"/>
              </a:ext>
            </a:extLst>
          </p:cNvPr>
          <p:cNvSpPr txBox="1"/>
          <p:nvPr/>
        </p:nvSpPr>
        <p:spPr>
          <a:xfrm>
            <a:off x="450851" y="342426"/>
            <a:ext cx="2736056" cy="27699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en-AU" sz="1350" dirty="0">
                <a:solidFill>
                  <a:srgbClr val="1F3864"/>
                </a:solidFill>
              </a:rPr>
              <a:t>Change Requests</a:t>
            </a:r>
          </a:p>
        </p:txBody>
      </p:sp>
    </p:spTree>
    <p:extLst>
      <p:ext uri="{BB962C8B-B14F-4D97-AF65-F5344CB8AC3E}">
        <p14:creationId xmlns:p14="http://schemas.microsoft.com/office/powerpoint/2010/main" val="1876403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08DB05-3613-694D-2418-647B78767DA0}"/>
              </a:ext>
            </a:extLst>
          </p:cNvPr>
          <p:cNvSpPr txBox="1"/>
          <p:nvPr/>
        </p:nvSpPr>
        <p:spPr>
          <a:xfrm>
            <a:off x="380416" y="290113"/>
            <a:ext cx="12274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350" dirty="0">
                <a:solidFill>
                  <a:srgbClr val="1F3864"/>
                </a:solidFill>
              </a:rPr>
              <a:t>Appendices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1F871E-65DA-1E42-C207-3236F7C8A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17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8DAA45-757A-DED7-83F9-2A26A7CE0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1B6731-E0A0-AA4D-EF13-A0E6EDD43C3E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2031458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08DB05-3613-694D-2418-647B78767DA0}"/>
              </a:ext>
            </a:extLst>
          </p:cNvPr>
          <p:cNvSpPr txBox="1"/>
          <p:nvPr/>
        </p:nvSpPr>
        <p:spPr>
          <a:xfrm>
            <a:off x="3133893" y="600205"/>
            <a:ext cx="2127133" cy="90024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AU" sz="1350" dirty="0" err="1">
                <a:solidFill>
                  <a:srgbClr val="1F3864"/>
                </a:solidFill>
              </a:rPr>
              <a:t>SteerCo</a:t>
            </a:r>
            <a:r>
              <a:rPr lang="en-AU" sz="1350" dirty="0">
                <a:solidFill>
                  <a:srgbClr val="1F3864"/>
                </a:solidFill>
              </a:rPr>
              <a:t> Meeting </a:t>
            </a:r>
          </a:p>
          <a:p>
            <a:pPr algn="ctr"/>
            <a:r>
              <a:rPr lang="en-AU" sz="1350" dirty="0">
                <a:solidFill>
                  <a:srgbClr val="1F3864"/>
                </a:solidFill>
                <a:cs typeface="Calibri"/>
              </a:rPr>
              <a:t>Date:</a:t>
            </a:r>
          </a:p>
          <a:p>
            <a:pPr algn="ctr"/>
            <a:r>
              <a:rPr lang="en-AU" sz="1350" dirty="0">
                <a:solidFill>
                  <a:srgbClr val="1F3864"/>
                </a:solidFill>
                <a:cs typeface="Calibri"/>
              </a:rPr>
              <a:t>Time:</a:t>
            </a:r>
          </a:p>
          <a:p>
            <a:pPr algn="ctr"/>
            <a:r>
              <a:rPr lang="en-AU" sz="1350" dirty="0">
                <a:solidFill>
                  <a:srgbClr val="1F3864"/>
                </a:solidFill>
                <a:cs typeface="Calibri"/>
              </a:rPr>
              <a:t>Duration: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1F871E-65DA-1E42-C207-3236F7C8A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2</a:t>
            </a:fld>
            <a:endParaRPr lang="en-AU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A43185-BCD1-0AC7-3A44-F650C285D0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786071"/>
              </p:ext>
            </p:extLst>
          </p:nvPr>
        </p:nvGraphicFramePr>
        <p:xfrm>
          <a:off x="583747" y="1592950"/>
          <a:ext cx="8131629" cy="2635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542">
                  <a:extLst>
                    <a:ext uri="{9D8B030D-6E8A-4147-A177-3AD203B41FA5}">
                      <a16:colId xmlns:a16="http://schemas.microsoft.com/office/drawing/2014/main" val="3071399551"/>
                    </a:ext>
                  </a:extLst>
                </a:gridCol>
                <a:gridCol w="1214364">
                  <a:extLst>
                    <a:ext uri="{9D8B030D-6E8A-4147-A177-3AD203B41FA5}">
                      <a16:colId xmlns:a16="http://schemas.microsoft.com/office/drawing/2014/main" val="1643810588"/>
                    </a:ext>
                  </a:extLst>
                </a:gridCol>
                <a:gridCol w="1214364">
                  <a:extLst>
                    <a:ext uri="{9D8B030D-6E8A-4147-A177-3AD203B41FA5}">
                      <a16:colId xmlns:a16="http://schemas.microsoft.com/office/drawing/2014/main" val="651182309"/>
                    </a:ext>
                  </a:extLst>
                </a:gridCol>
                <a:gridCol w="2726304">
                  <a:extLst>
                    <a:ext uri="{9D8B030D-6E8A-4147-A177-3AD203B41FA5}">
                      <a16:colId xmlns:a16="http://schemas.microsoft.com/office/drawing/2014/main" val="4199619492"/>
                    </a:ext>
                  </a:extLst>
                </a:gridCol>
                <a:gridCol w="1424055">
                  <a:extLst>
                    <a:ext uri="{9D8B030D-6E8A-4147-A177-3AD203B41FA5}">
                      <a16:colId xmlns:a16="http://schemas.microsoft.com/office/drawing/2014/main" val="4216381198"/>
                    </a:ext>
                  </a:extLst>
                </a:gridCol>
              </a:tblGrid>
              <a:tr h="153919">
                <a:tc gridSpan="5">
                  <a:txBody>
                    <a:bodyPr/>
                    <a:lstStyle/>
                    <a:p>
                      <a:pPr marL="889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800" kern="1200" dirty="0">
                          <a:effectLst/>
                        </a:rPr>
                        <a:t>Standing Membership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719849"/>
                  </a:ext>
                </a:extLst>
              </a:tr>
              <a:tr h="153919">
                <a:tc>
                  <a:txBody>
                    <a:bodyPr/>
                    <a:lstStyle/>
                    <a:p>
                      <a:pPr marL="8890" marR="0" indent="0" algn="ctr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chemeClr val="bg1"/>
                          </a:solidFill>
                          <a:effectLst/>
                        </a:rPr>
                        <a:t>SteerCo Role</a:t>
                      </a:r>
                      <a:endParaRPr lang="en-AU" sz="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marR="0" indent="0" algn="ctr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chemeClr val="bg1"/>
                          </a:solidFill>
                          <a:effectLst/>
                        </a:rPr>
                        <a:t>Name </a:t>
                      </a:r>
                      <a:endParaRPr lang="en-AU" sz="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800" kern="1200" dirty="0">
                          <a:solidFill>
                            <a:schemeClr val="bg1"/>
                          </a:solidFill>
                          <a:effectLst/>
                        </a:rPr>
                        <a:t>Service Stream</a:t>
                      </a:r>
                      <a:endParaRPr lang="en-AU" sz="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marR="0" indent="0" algn="ctr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chemeClr val="bg1"/>
                          </a:solidFill>
                          <a:effectLst/>
                        </a:rPr>
                        <a:t>Position</a:t>
                      </a:r>
                      <a:endParaRPr lang="en-AU" sz="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800" kern="1200" dirty="0">
                          <a:solidFill>
                            <a:schemeClr val="bg1"/>
                          </a:solidFill>
                          <a:effectLst/>
                        </a:rPr>
                        <a:t>Accepted Invitation for session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3842683"/>
                  </a:ext>
                </a:extLst>
              </a:tr>
              <a:tr h="307838"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rgbClr val="1F3864"/>
                          </a:solidFill>
                          <a:effectLst/>
                        </a:rPr>
                        <a:t>Project Sponsor</a:t>
                      </a:r>
                    </a:p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rgbClr val="1F3864"/>
                          </a:solidFill>
                          <a:effectLst/>
                        </a:rPr>
                        <a:t>(Voting)</a:t>
                      </a: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78861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dirty="0">
                          <a:solidFill>
                            <a:srgbClr val="1F3864"/>
                          </a:solidFill>
                          <a:effectLst/>
                        </a:rPr>
                        <a:t>Business Owner (Voting)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616686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rgbClr val="1F3864"/>
                          </a:solidFill>
                          <a:effectLst/>
                        </a:rPr>
                        <a:t>Head of PMO (Voting)</a:t>
                      </a: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335817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rgbClr val="1F3864"/>
                          </a:solidFill>
                          <a:effectLst/>
                        </a:rPr>
                        <a:t>Senior User (Voting)</a:t>
                      </a: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 err="1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507464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rgbClr val="1F3864"/>
                          </a:solidFill>
                          <a:effectLst/>
                        </a:rPr>
                        <a:t>Senior Supplier (Voting)</a:t>
                      </a: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 err="1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553917"/>
                  </a:ext>
                </a:extLst>
              </a:tr>
              <a:tr h="307838"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rgbClr val="1F3864"/>
                          </a:solidFill>
                          <a:effectLst/>
                        </a:rPr>
                        <a:t>Project Manager (Non-voting. Support &amp; Advisory)</a:t>
                      </a: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592644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rgbClr val="1F3864"/>
                          </a:solidFill>
                          <a:effectLst/>
                        </a:rPr>
                        <a:t>IT Liaison (Non-voting)</a:t>
                      </a: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07235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rgbClr val="1F3864"/>
                          </a:solidFill>
                          <a:effectLst/>
                        </a:rPr>
                        <a:t>Business liaison/SME (Non-voting)</a:t>
                      </a: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8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416174"/>
                  </a:ext>
                </a:extLst>
              </a:tr>
              <a:tr h="176010">
                <a:tc gridSpan="5">
                  <a:txBody>
                    <a:bodyPr/>
                    <a:lstStyle/>
                    <a:p>
                      <a:pPr marL="9144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800" b="1" kern="1200" dirty="0">
                          <a:solidFill>
                            <a:schemeClr val="bg1"/>
                          </a:solidFill>
                          <a:effectLst/>
                        </a:rPr>
                        <a:t>Guests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034968"/>
                  </a:ext>
                </a:extLst>
              </a:tr>
              <a:tr h="392363">
                <a:tc>
                  <a:txBody>
                    <a:bodyPr/>
                    <a:lstStyle/>
                    <a:p>
                      <a:pPr marL="91440" marR="0" indent="0" algn="l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800" kern="1200" dirty="0">
                          <a:solidFill>
                            <a:srgbClr val="1F386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 Liaison (Non-voting)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marR="0" lvl="0" indent="0" algn="l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AU" sz="800" kern="1200" dirty="0">
                        <a:solidFill>
                          <a:srgbClr val="1F386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1359386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18AA16D-11CA-73CF-C9B9-1999397DC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75D4A3-5C72-BA3C-5ECF-C0724A938C8D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1007493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C75F5E3-7A0D-8967-E7C0-98473C8F92EE}"/>
              </a:ext>
            </a:extLst>
          </p:cNvPr>
          <p:cNvSpPr txBox="1"/>
          <p:nvPr/>
        </p:nvSpPr>
        <p:spPr>
          <a:xfrm>
            <a:off x="380416" y="290113"/>
            <a:ext cx="2736056" cy="27699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AU" sz="1350" dirty="0"/>
              <a:t>Agenda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421D1-C013-1A7D-2446-DD94683D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3</a:t>
            </a:fld>
            <a:endParaRPr lang="en-A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2EFACF-6157-DAC3-EB9D-DAC9FAF4D218}"/>
              </a:ext>
            </a:extLst>
          </p:cNvPr>
          <p:cNvSpPr txBox="1"/>
          <p:nvPr/>
        </p:nvSpPr>
        <p:spPr>
          <a:xfrm>
            <a:off x="2237802" y="1060374"/>
            <a:ext cx="5741164" cy="23330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14313" indent="-214313">
              <a:lnSpc>
                <a:spcPct val="150000"/>
              </a:lnSpc>
              <a:buFont typeface="Calibri"/>
              <a:buChar char="•"/>
            </a:pPr>
            <a:r>
              <a:rPr lang="en-US" sz="900" dirty="0">
                <a:cs typeface="Calibri" panose="020F0502020204030204"/>
              </a:rPr>
              <a:t>Approve minutes from previous SteerCo session</a:t>
            </a:r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r>
              <a:rPr lang="en-US" sz="900" dirty="0">
                <a:cs typeface="Calibri" panose="020F0502020204030204"/>
              </a:rPr>
              <a:t>General Update – based on most recent weekly update</a:t>
            </a:r>
            <a:endParaRPr lang="en-US" sz="1350" dirty="0"/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r>
              <a:rPr lang="en-US" sz="900" dirty="0">
                <a:cs typeface="Calibri" panose="020F0502020204030204"/>
              </a:rPr>
              <a:t>Key decisions for validation by SteerCo</a:t>
            </a:r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r>
              <a:rPr lang="en-US" sz="900" dirty="0">
                <a:cs typeface="Calibri" panose="020F0502020204030204"/>
              </a:rPr>
              <a:t>Open Actions</a:t>
            </a:r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r>
              <a:rPr lang="en-US" sz="900" dirty="0">
                <a:cs typeface="Calibri" panose="020F0502020204030204"/>
              </a:rPr>
              <a:t>Key Question for SteerCo</a:t>
            </a:r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r>
              <a:rPr lang="en-US" sz="900" dirty="0">
                <a:cs typeface="Calibri" panose="020F0502020204030204"/>
              </a:rPr>
              <a:t>Project Financials</a:t>
            </a:r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r>
              <a:rPr lang="en-US" sz="900" dirty="0">
                <a:cs typeface="Calibri" panose="020F0502020204030204"/>
              </a:rPr>
              <a:t>Project Roadmap</a:t>
            </a:r>
            <a:endParaRPr lang="en-US" sz="1350" dirty="0"/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r>
              <a:rPr lang="en-AU" sz="900" dirty="0">
                <a:cs typeface="Calibri" panose="020F0502020204030204"/>
              </a:rPr>
              <a:t>Open Risk, Assumptions, Issues, Dependencies and Constraints</a:t>
            </a:r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r>
              <a:rPr lang="en-AU" sz="900" dirty="0">
                <a:cs typeface="Calibri" panose="020F0502020204030204"/>
              </a:rPr>
              <a:t>Appendices</a:t>
            </a:r>
            <a:endParaRPr lang="en-US" sz="900" dirty="0">
              <a:cs typeface="Calibri" panose="020F0502020204030204"/>
            </a:endParaRPr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endParaRPr lang="en-US" sz="900" dirty="0">
              <a:cs typeface="Calibri" panose="020F0502020204030204"/>
            </a:endParaRPr>
          </a:p>
          <a:p>
            <a:pPr marL="214313" indent="-214313">
              <a:lnSpc>
                <a:spcPct val="150000"/>
              </a:lnSpc>
              <a:buFont typeface="Calibri"/>
              <a:buChar char="•"/>
            </a:pPr>
            <a:endParaRPr lang="en-US" sz="900" dirty="0">
              <a:cs typeface="Calibri" panose="020F0502020204030204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0DBBCE-683B-F38D-6E2A-DA8454F3A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C1D502-72F2-9E9D-681D-E7C12C44F072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482222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7230173-3B53-BCDA-01C5-9D72E1E70C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157297"/>
              </p:ext>
            </p:extLst>
          </p:nvPr>
        </p:nvGraphicFramePr>
        <p:xfrm>
          <a:off x="429674" y="684850"/>
          <a:ext cx="8640660" cy="3042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3136">
                  <a:extLst>
                    <a:ext uri="{9D8B030D-6E8A-4147-A177-3AD203B41FA5}">
                      <a16:colId xmlns:a16="http://schemas.microsoft.com/office/drawing/2014/main" val="1041601457"/>
                    </a:ext>
                  </a:extLst>
                </a:gridCol>
                <a:gridCol w="511697">
                  <a:extLst>
                    <a:ext uri="{9D8B030D-6E8A-4147-A177-3AD203B41FA5}">
                      <a16:colId xmlns:a16="http://schemas.microsoft.com/office/drawing/2014/main" val="3187259518"/>
                    </a:ext>
                  </a:extLst>
                </a:gridCol>
                <a:gridCol w="713405">
                  <a:extLst>
                    <a:ext uri="{9D8B030D-6E8A-4147-A177-3AD203B41FA5}">
                      <a16:colId xmlns:a16="http://schemas.microsoft.com/office/drawing/2014/main" val="1400031053"/>
                    </a:ext>
                  </a:extLst>
                </a:gridCol>
                <a:gridCol w="239800">
                  <a:extLst>
                    <a:ext uri="{9D8B030D-6E8A-4147-A177-3AD203B41FA5}">
                      <a16:colId xmlns:a16="http://schemas.microsoft.com/office/drawing/2014/main" val="3303181933"/>
                    </a:ext>
                  </a:extLst>
                </a:gridCol>
                <a:gridCol w="660824">
                  <a:extLst>
                    <a:ext uri="{9D8B030D-6E8A-4147-A177-3AD203B41FA5}">
                      <a16:colId xmlns:a16="http://schemas.microsoft.com/office/drawing/2014/main" val="331721229"/>
                    </a:ext>
                  </a:extLst>
                </a:gridCol>
                <a:gridCol w="498212">
                  <a:extLst>
                    <a:ext uri="{9D8B030D-6E8A-4147-A177-3AD203B41FA5}">
                      <a16:colId xmlns:a16="http://schemas.microsoft.com/office/drawing/2014/main" val="4148594336"/>
                    </a:ext>
                  </a:extLst>
                </a:gridCol>
                <a:gridCol w="153868">
                  <a:extLst>
                    <a:ext uri="{9D8B030D-6E8A-4147-A177-3AD203B41FA5}">
                      <a16:colId xmlns:a16="http://schemas.microsoft.com/office/drawing/2014/main" val="750085429"/>
                    </a:ext>
                  </a:extLst>
                </a:gridCol>
                <a:gridCol w="167859">
                  <a:extLst>
                    <a:ext uri="{9D8B030D-6E8A-4147-A177-3AD203B41FA5}">
                      <a16:colId xmlns:a16="http://schemas.microsoft.com/office/drawing/2014/main" val="1778558840"/>
                    </a:ext>
                  </a:extLst>
                </a:gridCol>
                <a:gridCol w="430976">
                  <a:extLst>
                    <a:ext uri="{9D8B030D-6E8A-4147-A177-3AD203B41FA5}">
                      <a16:colId xmlns:a16="http://schemas.microsoft.com/office/drawing/2014/main" val="4239575032"/>
                    </a:ext>
                  </a:extLst>
                </a:gridCol>
                <a:gridCol w="545084">
                  <a:extLst>
                    <a:ext uri="{9D8B030D-6E8A-4147-A177-3AD203B41FA5}">
                      <a16:colId xmlns:a16="http://schemas.microsoft.com/office/drawing/2014/main" val="2752347298"/>
                    </a:ext>
                  </a:extLst>
                </a:gridCol>
                <a:gridCol w="207620">
                  <a:extLst>
                    <a:ext uri="{9D8B030D-6E8A-4147-A177-3AD203B41FA5}">
                      <a16:colId xmlns:a16="http://schemas.microsoft.com/office/drawing/2014/main" val="152219164"/>
                    </a:ext>
                  </a:extLst>
                </a:gridCol>
                <a:gridCol w="752703">
                  <a:extLst>
                    <a:ext uri="{9D8B030D-6E8A-4147-A177-3AD203B41FA5}">
                      <a16:colId xmlns:a16="http://schemas.microsoft.com/office/drawing/2014/main" val="824736471"/>
                    </a:ext>
                  </a:extLst>
                </a:gridCol>
                <a:gridCol w="166616">
                  <a:extLst>
                    <a:ext uri="{9D8B030D-6E8A-4147-A177-3AD203B41FA5}">
                      <a16:colId xmlns:a16="http://schemas.microsoft.com/office/drawing/2014/main" val="1464606001"/>
                    </a:ext>
                  </a:extLst>
                </a:gridCol>
                <a:gridCol w="1429430">
                  <a:extLst>
                    <a:ext uri="{9D8B030D-6E8A-4147-A177-3AD203B41FA5}">
                      <a16:colId xmlns:a16="http://schemas.microsoft.com/office/drawing/2014/main" val="822129705"/>
                    </a:ext>
                  </a:extLst>
                </a:gridCol>
                <a:gridCol w="1429430">
                  <a:extLst>
                    <a:ext uri="{9D8B030D-6E8A-4147-A177-3AD203B41FA5}">
                      <a16:colId xmlns:a16="http://schemas.microsoft.com/office/drawing/2014/main" val="211189958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Project: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Project name and reference (YYYY-NNN)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Week ending:</a:t>
                      </a:r>
                      <a:endParaRPr lang="en-AU" sz="6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Date dd/mm/</a:t>
                      </a:r>
                      <a:r>
                        <a:rPr lang="en-AU" sz="6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yyyy</a:t>
                      </a: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 for the week ending</a:t>
                      </a:r>
                      <a:endParaRPr lang="en-AU" sz="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AU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Project Sponsor</a:t>
                      </a:r>
                    </a:p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Snr User</a:t>
                      </a:r>
                    </a:p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Snr Supplier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endParaRPr lang="en-AU" sz="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Project Manager</a:t>
                      </a:r>
                    </a:p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Project Business Analyst</a:t>
                      </a:r>
                    </a:p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IT Liaison 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AU" sz="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163180"/>
                  </a:ext>
                </a:extLst>
              </a:tr>
              <a:tr h="146006"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Project Description</a:t>
                      </a: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Provide a couple of sentences to describe the project and its key deliverables</a:t>
                      </a: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058840"/>
                  </a:ext>
                </a:extLst>
              </a:tr>
              <a:tr h="250448"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Current Overall Project Status:</a:t>
                      </a: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Green</a:t>
                      </a: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Previously Overall Status</a:t>
                      </a: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Previously Overall Status</a:t>
                      </a:r>
                      <a:endParaRPr kumimoji="0" 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Green</a:t>
                      </a:r>
                      <a:endParaRPr lang="en-AU" sz="600" dirty="0">
                        <a:latin typeface="+mn-lt"/>
                      </a:endParaRP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Trend</a:t>
                      </a: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AU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Stable</a:t>
                      </a:r>
                      <a:endParaRPr lang="en-AU" sz="1000" dirty="0"/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Stable</a:t>
                      </a: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AU" sz="600" b="1" dirty="0">
                          <a:solidFill>
                            <a:schemeClr val="bg1"/>
                          </a:solidFill>
                        </a:rPr>
                        <a:t>Phase &amp; Stage</a:t>
                      </a: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AU" sz="600" dirty="0">
                          <a:solidFill>
                            <a:schemeClr val="accent6"/>
                          </a:solidFill>
                        </a:rPr>
                        <a:t>Current phase &amp; Stage</a:t>
                      </a: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Key Achievements in the current reporting period</a:t>
                      </a:r>
                      <a:endParaRPr lang="en-AU" sz="1000" dirty="0">
                        <a:solidFill>
                          <a:schemeClr val="bg1"/>
                        </a:solidFill>
                      </a:endParaRPr>
                    </a:p>
                  </a:txBody>
                  <a:tcPr marL="64096" marR="64096" marT="33784" marB="3378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Trend: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85000"/>
                        </a:lnSpc>
                        <a:spcBef>
                          <a:spcPct val="25000"/>
                        </a:spcBef>
                        <a:spcAft>
                          <a:spcPct val="1500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Calibri" pitchFamily="34" charset="0"/>
                        </a:rPr>
                        <a:t>Stable</a:t>
                      </a:r>
                    </a:p>
                  </a:txBody>
                  <a:tcPr marL="85461" marR="85461" marT="45045" marB="45045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224912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Status Summary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None/>
                        <a:tabLst/>
                        <a:defRPr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The project remains green and stable.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In point form, provide the RAG status and indicate if the status is stable, improved or declined from previous update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Summarise the areas of key focus and where efforts were spent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Char char="•"/>
                        <a:tabLst/>
                        <a:defRPr/>
                      </a:pPr>
                      <a:endParaRPr lang="en-AU" sz="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Char char="•"/>
                        <a:tabLst/>
                        <a:defRPr/>
                      </a:pPr>
                      <a:endParaRPr lang="en-AU" sz="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None/>
                        <a:tabLst/>
                        <a:defRPr/>
                      </a:pPr>
                      <a:r>
                        <a:rPr lang="en-AU" sz="900" b="1" dirty="0">
                          <a:solidFill>
                            <a:schemeClr val="tx1"/>
                          </a:solidFill>
                        </a:rPr>
                        <a:t>Key Achievements in the current reporting period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None/>
                        <a:tabLst/>
                        <a:defRPr/>
                      </a:pPr>
                      <a:endParaRPr lang="en-AU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600" b="0" i="0" dirty="0">
                          <a:solidFill>
                            <a:schemeClr val="tx1"/>
                          </a:solidFill>
                          <a:latin typeface="+mn-lt"/>
                        </a:rPr>
                        <a:t>In point form, provide a list of what has been achieved by the project in the past week.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600" b="0" i="0" dirty="0">
                          <a:solidFill>
                            <a:schemeClr val="tx1"/>
                          </a:solidFill>
                          <a:latin typeface="+mn-lt"/>
                        </a:rPr>
                        <a:t>List milestones hit, key activities completed, key meetings held, key artefacts etc… anything that progresses the project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6801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Key challenges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In point form, describe any speedbumps or challenges faced in the week</a:t>
                      </a:r>
                    </a:p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List anything that slowed down project activity or was a challenge to be negotiated</a:t>
                      </a:r>
                    </a:p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List any emerging risks that were identified in the past week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A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31013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Backlog &amp; Focus for next reporting period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In point form, list activities for the coming week</a:t>
                      </a:r>
                    </a:p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Keep any previous activities not completed on this list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32280540"/>
                  </a:ext>
                </a:extLst>
              </a:tr>
              <a:tr h="160020">
                <a:tc rowSpan="4">
                  <a:txBody>
                    <a:bodyPr/>
                    <a:lstStyle/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Watch Items, Open questions,</a:t>
                      </a:r>
                    </a:p>
                    <a:p>
                      <a:pPr algn="l"/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Current key activity/action in progress</a:t>
                      </a:r>
                    </a:p>
                    <a:p>
                      <a:r>
                        <a:rPr sz="800" b="0" i="1"/>
                        <a:t>Top 3 by priority; stays listed until resolved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indent="0" algn="ctr">
                        <a:buFont typeface="Calibri" panose="020B0604020202020204" pitchFamily="34" charset="0"/>
                        <a:buNone/>
                      </a:pPr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Watch Item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Calibri" panose="020B0604020202020204" pitchFamily="34" charset="0"/>
                        <a:buNone/>
                      </a:pPr>
                      <a:endParaRPr lang="en-AU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r>
                        <a:rPr lang="en-AU" sz="600" b="1" dirty="0">
                          <a:solidFill>
                            <a:schemeClr val="bg1"/>
                          </a:solidFill>
                          <a:latin typeface="+mn-lt"/>
                        </a:rPr>
                        <a:t>Update</a:t>
                      </a:r>
                      <a:endParaRPr lang="en-AU" sz="10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333536"/>
                  </a:ext>
                </a:extLst>
              </a:tr>
              <a:tr h="160020">
                <a:tc vMerge="1">
                  <a:txBody>
                    <a:bodyPr/>
                    <a:lstStyle/>
                    <a:p>
                      <a:pPr algn="l"/>
                      <a:r>
                        <a:rPr lang="en-AU" sz="800" b="1" dirty="0">
                          <a:solidFill>
                            <a:schemeClr val="tx1"/>
                          </a:solidFill>
                          <a:latin typeface="+mn-lt"/>
                        </a:rPr>
                        <a:t>Watch Items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List any areas for SteerCo awareness or query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r>
                        <a:rPr lang="en-AU" sz="600" b="0" dirty="0">
                          <a:solidFill>
                            <a:schemeClr val="tx1"/>
                          </a:solidFill>
                          <a:latin typeface="+mn-lt"/>
                        </a:rPr>
                        <a:t>14/07: Provide regular, dated updates on progress, steps to be negotiated or changes in circumstances </a:t>
                      </a:r>
                      <a:endParaRPr lang="en-AU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93304845"/>
                  </a:ext>
                </a:extLst>
              </a:tr>
              <a:tr h="222885">
                <a:tc vMerge="1">
                  <a:txBody>
                    <a:bodyPr/>
                    <a:lstStyle/>
                    <a:p>
                      <a:pPr algn="l"/>
                      <a:endParaRPr lang="en-AU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Char char="•"/>
                        <a:tabLst/>
                        <a:defRPr/>
                      </a:pPr>
                      <a:endParaRPr lang="en-AU" sz="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Char char="•"/>
                        <a:tabLst/>
                        <a:defRPr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B0604020202020204" pitchFamily="34" charset="0"/>
                        <a:buChar char="•"/>
                        <a:tabLst/>
                        <a:defRPr/>
                      </a:pPr>
                      <a:endParaRPr lang="en-AU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638347668"/>
                  </a:ext>
                </a:extLst>
              </a:tr>
              <a:tr h="222885">
                <a:tc vMerge="1">
                  <a:txBody>
                    <a:bodyPr/>
                    <a:lstStyle/>
                    <a:p>
                      <a:pPr algn="l"/>
                      <a:endParaRPr lang="en-AU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endParaRPr lang="en-AU" sz="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endParaRPr lang="en-AU" sz="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171450" indent="-171450" algn="l">
                        <a:buFont typeface="Calibri" panose="020B0604020202020204" pitchFamily="34" charset="0"/>
                        <a:buChar char="•"/>
                      </a:pPr>
                      <a:endParaRPr lang="en-AU" sz="10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06235760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7A9EA-CA2B-0173-C9EE-45FF671B1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2933" y="4837011"/>
            <a:ext cx="2057400" cy="273844"/>
          </a:xfrm>
        </p:spPr>
        <p:txBody>
          <a:bodyPr/>
          <a:lstStyle/>
          <a:p>
            <a:fld id="{30E48A4B-C32F-4F34-805D-A70A173926EE}" type="slidenum">
              <a:rPr lang="en-AU" smtClean="0"/>
              <a:t>4</a:t>
            </a:fld>
            <a:endParaRPr lang="en-A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3E63F2-524A-17E6-DE6D-7B98F2833C07}"/>
              </a:ext>
            </a:extLst>
          </p:cNvPr>
          <p:cNvSpPr txBox="1"/>
          <p:nvPr/>
        </p:nvSpPr>
        <p:spPr>
          <a:xfrm>
            <a:off x="380416" y="329471"/>
            <a:ext cx="61126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AU" sz="1500" dirty="0">
                <a:solidFill>
                  <a:srgbClr val="1F3864"/>
                </a:solidFill>
                <a:latin typeface="Calibri" panose="020B0502040204020203" pitchFamily="34" charset="0"/>
                <a:cs typeface="Calibri" panose="020B0502040204020203" pitchFamily="34" charset="0"/>
              </a:rPr>
              <a:t>Project weekly update </a:t>
            </a:r>
            <a:r>
              <a:rPr lang="en-AU" sz="1000" dirty="0">
                <a:solidFill>
                  <a:srgbClr val="1F3864"/>
                </a:solidFill>
                <a:latin typeface="Calibri" panose="020B0502040204020203" pitchFamily="34" charset="0"/>
                <a:cs typeface="Calibri" panose="020B0502040204020203" pitchFamily="34" charset="0"/>
              </a:rPr>
              <a:t>(Most recent submission)</a:t>
            </a:r>
            <a:endParaRPr lang="en-AU" sz="1500" dirty="0">
              <a:solidFill>
                <a:srgbClr val="1F3864"/>
              </a:solidFill>
              <a:latin typeface="Calibri" panose="020B0502040204020203" pitchFamily="34" charset="0"/>
              <a:cs typeface="Calibri" panose="020B050204020402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E5F296-FCB4-7DEF-3AB7-DB59664747AE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0D5BEB-4460-89B2-D101-7CFE81B63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1791580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197E4B3-A9AE-51E5-B6D0-F47565AB122A}"/>
              </a:ext>
            </a:extLst>
          </p:cNvPr>
          <p:cNvSpPr txBox="1"/>
          <p:nvPr/>
        </p:nvSpPr>
        <p:spPr>
          <a:xfrm>
            <a:off x="370609" y="373428"/>
            <a:ext cx="3337770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>
                <a:solidFill>
                  <a:srgbClr val="1F3864"/>
                </a:solidFill>
              </a:rPr>
              <a:t>Key Decisions for validation by SteerCo</a:t>
            </a:r>
          </a:p>
          <a:p>
            <a:pPr algn="l"/>
            <a:r>
              <a:rPr lang="en-AU" sz="600" dirty="0">
                <a:solidFill>
                  <a:srgbClr val="1F3864"/>
                </a:solidFill>
              </a:rPr>
              <a:t>(Validated items will be moved to the appropriate log on the TEAMs group)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39FA5B-7B72-60A5-922F-F19BCDB7C9AC}"/>
              </a:ext>
            </a:extLst>
          </p:cNvPr>
          <p:cNvSpPr txBox="1"/>
          <p:nvPr/>
        </p:nvSpPr>
        <p:spPr>
          <a:xfrm>
            <a:off x="370609" y="73346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1CC51-7ED0-46DD-C638-E7B301E0D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5</a:t>
            </a:fld>
            <a:endParaRPr lang="en-AU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FECDDF4-5318-478B-353E-EF6ACA7EE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418926"/>
              </p:ext>
            </p:extLst>
          </p:nvPr>
        </p:nvGraphicFramePr>
        <p:xfrm>
          <a:off x="464127" y="843266"/>
          <a:ext cx="8551941" cy="2209818"/>
        </p:xfrm>
        <a:graphic>
          <a:graphicData uri="http://schemas.openxmlformats.org/drawingml/2006/table">
            <a:tbl>
              <a:tblPr/>
              <a:tblGrid>
                <a:gridCol w="408811">
                  <a:extLst>
                    <a:ext uri="{9D8B030D-6E8A-4147-A177-3AD203B41FA5}">
                      <a16:colId xmlns:a16="http://schemas.microsoft.com/office/drawing/2014/main" val="3896983448"/>
                    </a:ext>
                  </a:extLst>
                </a:gridCol>
                <a:gridCol w="665823">
                  <a:extLst>
                    <a:ext uri="{9D8B030D-6E8A-4147-A177-3AD203B41FA5}">
                      <a16:colId xmlns:a16="http://schemas.microsoft.com/office/drawing/2014/main" val="522726640"/>
                    </a:ext>
                  </a:extLst>
                </a:gridCol>
                <a:gridCol w="1627876">
                  <a:extLst>
                    <a:ext uri="{9D8B030D-6E8A-4147-A177-3AD203B41FA5}">
                      <a16:colId xmlns:a16="http://schemas.microsoft.com/office/drawing/2014/main" val="3029391671"/>
                    </a:ext>
                  </a:extLst>
                </a:gridCol>
                <a:gridCol w="767067">
                  <a:extLst>
                    <a:ext uri="{9D8B030D-6E8A-4147-A177-3AD203B41FA5}">
                      <a16:colId xmlns:a16="http://schemas.microsoft.com/office/drawing/2014/main" val="3771793574"/>
                    </a:ext>
                  </a:extLst>
                </a:gridCol>
                <a:gridCol w="767067">
                  <a:extLst>
                    <a:ext uri="{9D8B030D-6E8A-4147-A177-3AD203B41FA5}">
                      <a16:colId xmlns:a16="http://schemas.microsoft.com/office/drawing/2014/main" val="1204624812"/>
                    </a:ext>
                  </a:extLst>
                </a:gridCol>
                <a:gridCol w="391155">
                  <a:extLst>
                    <a:ext uri="{9D8B030D-6E8A-4147-A177-3AD203B41FA5}">
                      <a16:colId xmlns:a16="http://schemas.microsoft.com/office/drawing/2014/main" val="459222702"/>
                    </a:ext>
                  </a:extLst>
                </a:gridCol>
                <a:gridCol w="1130195">
                  <a:extLst>
                    <a:ext uri="{9D8B030D-6E8A-4147-A177-3AD203B41FA5}">
                      <a16:colId xmlns:a16="http://schemas.microsoft.com/office/drawing/2014/main" val="2851687224"/>
                    </a:ext>
                  </a:extLst>
                </a:gridCol>
                <a:gridCol w="741667">
                  <a:extLst>
                    <a:ext uri="{9D8B030D-6E8A-4147-A177-3AD203B41FA5}">
                      <a16:colId xmlns:a16="http://schemas.microsoft.com/office/drawing/2014/main" val="3104695791"/>
                    </a:ext>
                  </a:extLst>
                </a:gridCol>
                <a:gridCol w="1076277">
                  <a:extLst>
                    <a:ext uri="{9D8B030D-6E8A-4147-A177-3AD203B41FA5}">
                      <a16:colId xmlns:a16="http://schemas.microsoft.com/office/drawing/2014/main" val="904587917"/>
                    </a:ext>
                  </a:extLst>
                </a:gridCol>
                <a:gridCol w="976003">
                  <a:extLst>
                    <a:ext uri="{9D8B030D-6E8A-4147-A177-3AD203B41FA5}">
                      <a16:colId xmlns:a16="http://schemas.microsoft.com/office/drawing/2014/main" val="37146641"/>
                    </a:ext>
                  </a:extLst>
                </a:gridCol>
              </a:tblGrid>
              <a:tr h="347986"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Decision ID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Decision title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Decision Description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Context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Forum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Date made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Decision Proposed By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Validated by SteerCo (&amp; date)?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Next steps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rtl="0" fontAlgn="ctr"/>
                      <a:r>
                        <a:rPr lang="en-AU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Comment</a:t>
                      </a:r>
                    </a:p>
                  </a:txBody>
                  <a:tcPr marL="5086" marR="5086" marT="5086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598962"/>
                  </a:ext>
                </a:extLst>
              </a:tr>
              <a:tr h="576586">
                <a:tc>
                  <a:txBody>
                    <a:bodyPr/>
                    <a:lstStyle/>
                    <a:p>
                      <a:pPr marL="36000" algn="ctr" fontAlgn="t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DEC001</a:t>
                      </a: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435256"/>
                  </a:ext>
                </a:extLst>
              </a:tr>
              <a:tr h="1262386">
                <a:tc>
                  <a:txBody>
                    <a:bodyPr/>
                    <a:lstStyle/>
                    <a:p>
                      <a:pPr marL="36000" algn="ctr" fontAlgn="t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DEC002</a:t>
                      </a: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86" marR="5086" marT="5086" marB="0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259860"/>
                  </a:ext>
                </a:extLst>
              </a:tr>
            </a:tbl>
          </a:graphicData>
        </a:graphic>
      </p:graphicFrame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02786B7-5975-9A5F-43BC-455F3C389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2592126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C75F5E3-7A0D-8967-E7C0-98473C8F92EE}"/>
              </a:ext>
            </a:extLst>
          </p:cNvPr>
          <p:cNvSpPr txBox="1"/>
          <p:nvPr/>
        </p:nvSpPr>
        <p:spPr>
          <a:xfrm>
            <a:off x="415636" y="342426"/>
            <a:ext cx="2736056" cy="27699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AU" sz="1350" dirty="0">
                <a:solidFill>
                  <a:srgbClr val="1F3864"/>
                </a:solidFill>
              </a:rPr>
              <a:t>Open SteerCo Actions 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421D1-C013-1A7D-2446-DD94683D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6</a:t>
            </a:fld>
            <a:endParaRPr lang="en-AU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48BCD09-355B-906B-AEF4-D1B4AEAE81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926821"/>
              </p:ext>
            </p:extLst>
          </p:nvPr>
        </p:nvGraphicFramePr>
        <p:xfrm>
          <a:off x="415636" y="860692"/>
          <a:ext cx="8661407" cy="1754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646">
                  <a:extLst>
                    <a:ext uri="{9D8B030D-6E8A-4147-A177-3AD203B41FA5}">
                      <a16:colId xmlns:a16="http://schemas.microsoft.com/office/drawing/2014/main" val="1701226980"/>
                    </a:ext>
                  </a:extLst>
                </a:gridCol>
                <a:gridCol w="2305001">
                  <a:extLst>
                    <a:ext uri="{9D8B030D-6E8A-4147-A177-3AD203B41FA5}">
                      <a16:colId xmlns:a16="http://schemas.microsoft.com/office/drawing/2014/main" val="3216853406"/>
                    </a:ext>
                  </a:extLst>
                </a:gridCol>
                <a:gridCol w="487713">
                  <a:extLst>
                    <a:ext uri="{9D8B030D-6E8A-4147-A177-3AD203B41FA5}">
                      <a16:colId xmlns:a16="http://schemas.microsoft.com/office/drawing/2014/main" val="2065520672"/>
                    </a:ext>
                  </a:extLst>
                </a:gridCol>
                <a:gridCol w="529298">
                  <a:extLst>
                    <a:ext uri="{9D8B030D-6E8A-4147-A177-3AD203B41FA5}">
                      <a16:colId xmlns:a16="http://schemas.microsoft.com/office/drawing/2014/main" val="1234811651"/>
                    </a:ext>
                  </a:extLst>
                </a:gridCol>
                <a:gridCol w="679048">
                  <a:extLst>
                    <a:ext uri="{9D8B030D-6E8A-4147-A177-3AD203B41FA5}">
                      <a16:colId xmlns:a16="http://schemas.microsoft.com/office/drawing/2014/main" val="2398233431"/>
                    </a:ext>
                  </a:extLst>
                </a:gridCol>
                <a:gridCol w="652155">
                  <a:extLst>
                    <a:ext uri="{9D8B030D-6E8A-4147-A177-3AD203B41FA5}">
                      <a16:colId xmlns:a16="http://schemas.microsoft.com/office/drawing/2014/main" val="2742193240"/>
                    </a:ext>
                  </a:extLst>
                </a:gridCol>
                <a:gridCol w="457181">
                  <a:extLst>
                    <a:ext uri="{9D8B030D-6E8A-4147-A177-3AD203B41FA5}">
                      <a16:colId xmlns:a16="http://schemas.microsoft.com/office/drawing/2014/main" val="1063854877"/>
                    </a:ext>
                  </a:extLst>
                </a:gridCol>
                <a:gridCol w="356332">
                  <a:extLst>
                    <a:ext uri="{9D8B030D-6E8A-4147-A177-3AD203B41FA5}">
                      <a16:colId xmlns:a16="http://schemas.microsoft.com/office/drawing/2014/main" val="1395900417"/>
                    </a:ext>
                  </a:extLst>
                </a:gridCol>
                <a:gridCol w="537860">
                  <a:extLst>
                    <a:ext uri="{9D8B030D-6E8A-4147-A177-3AD203B41FA5}">
                      <a16:colId xmlns:a16="http://schemas.microsoft.com/office/drawing/2014/main" val="94828737"/>
                    </a:ext>
                  </a:extLst>
                </a:gridCol>
                <a:gridCol w="2065173">
                  <a:extLst>
                    <a:ext uri="{9D8B030D-6E8A-4147-A177-3AD203B41FA5}">
                      <a16:colId xmlns:a16="http://schemas.microsoft.com/office/drawing/2014/main" val="2860811237"/>
                    </a:ext>
                  </a:extLst>
                </a:gridCol>
              </a:tblGrid>
              <a:tr h="350862">
                <a:tc>
                  <a:txBody>
                    <a:bodyPr/>
                    <a:lstStyle/>
                    <a:p>
                      <a:pPr algn="ctr" rtl="0"/>
                      <a:r>
                        <a:rPr lang="en-US" sz="800" dirty="0">
                          <a:effectLst/>
                        </a:rPr>
                        <a:t>Action ID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 dirty="0">
                          <a:effectLst/>
                        </a:rPr>
                        <a:t>Action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800" dirty="0">
                          <a:effectLst/>
                        </a:rPr>
                        <a:t>Forum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800" dirty="0">
                          <a:effectLst/>
                        </a:rPr>
                        <a:t>Raised By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800" dirty="0">
                          <a:effectLst/>
                        </a:rPr>
                        <a:t>Date 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800" dirty="0">
                          <a:effectLst/>
                        </a:rPr>
                        <a:t>Raised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 dirty="0">
                          <a:effectLst/>
                        </a:rPr>
                        <a:t>Action </a:t>
                      </a:r>
                      <a:endParaRPr lang="en-US" sz="1000" dirty="0"/>
                    </a:p>
                    <a:p>
                      <a:pPr lvl="0" algn="ctr">
                        <a:buNone/>
                      </a:pPr>
                      <a:r>
                        <a:rPr lang="en-US" sz="800" dirty="0">
                          <a:effectLst/>
                        </a:rPr>
                        <a:t>Owner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800" dirty="0">
                          <a:effectLst/>
                        </a:rPr>
                        <a:t>Priority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Open/ Closed</a:t>
                      </a:r>
                      <a:endParaRPr 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Date 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8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Closed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800" dirty="0">
                          <a:effectLst/>
                        </a:rPr>
                        <a:t>Comment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2513819"/>
                  </a:ext>
                </a:extLst>
              </a:tr>
              <a:tr h="350862">
                <a:tc>
                  <a:txBody>
                    <a:bodyPr/>
                    <a:lstStyle/>
                    <a:p>
                      <a:pPr marL="91440"/>
                      <a:r>
                        <a:rPr lang="en-US" sz="800" dirty="0">
                          <a:effectLst/>
                        </a:rPr>
                        <a:t>X001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/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/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/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/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/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/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/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976159"/>
                  </a:ext>
                </a:extLst>
              </a:tr>
              <a:tr h="350862"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r>
                        <a:rPr lang="en-US" sz="800" dirty="0">
                          <a:effectLst/>
                        </a:rPr>
                        <a:t>X002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822631"/>
                  </a:ext>
                </a:extLst>
              </a:tr>
              <a:tr h="350862"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r>
                        <a:rPr lang="en-US" sz="800" dirty="0">
                          <a:effectLst/>
                        </a:rPr>
                        <a:t>X003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461452"/>
                  </a:ext>
                </a:extLst>
              </a:tr>
              <a:tr h="350862"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r>
                        <a:rPr lang="en-US" sz="800" dirty="0">
                          <a:effectLst/>
                        </a:rPr>
                        <a:t>X004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buNone/>
                      </a:pPr>
                      <a:endParaRPr lang="en-US" sz="8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545118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5E633F0-2446-4093-AD2F-64A7F2517ABF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791B1B-2DE5-F472-6C8C-3B479EF7E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4180077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1F7FA50-5375-A45B-03ED-661A7C35AD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410106"/>
              </p:ext>
            </p:extLst>
          </p:nvPr>
        </p:nvGraphicFramePr>
        <p:xfrm>
          <a:off x="380416" y="656629"/>
          <a:ext cx="8671744" cy="3474808"/>
        </p:xfrm>
        <a:graphic>
          <a:graphicData uri="http://schemas.openxmlformats.org/drawingml/2006/table">
            <a:tbl>
              <a:tblPr/>
              <a:tblGrid>
                <a:gridCol w="338579">
                  <a:extLst>
                    <a:ext uri="{9D8B030D-6E8A-4147-A177-3AD203B41FA5}">
                      <a16:colId xmlns:a16="http://schemas.microsoft.com/office/drawing/2014/main" val="91807556"/>
                    </a:ext>
                  </a:extLst>
                </a:gridCol>
                <a:gridCol w="387451">
                  <a:extLst>
                    <a:ext uri="{9D8B030D-6E8A-4147-A177-3AD203B41FA5}">
                      <a16:colId xmlns:a16="http://schemas.microsoft.com/office/drawing/2014/main" val="1941694093"/>
                    </a:ext>
                  </a:extLst>
                </a:gridCol>
                <a:gridCol w="371747">
                  <a:extLst>
                    <a:ext uri="{9D8B030D-6E8A-4147-A177-3AD203B41FA5}">
                      <a16:colId xmlns:a16="http://schemas.microsoft.com/office/drawing/2014/main" val="1336253463"/>
                    </a:ext>
                  </a:extLst>
                </a:gridCol>
                <a:gridCol w="448073">
                  <a:extLst>
                    <a:ext uri="{9D8B030D-6E8A-4147-A177-3AD203B41FA5}">
                      <a16:colId xmlns:a16="http://schemas.microsoft.com/office/drawing/2014/main" val="2781796414"/>
                    </a:ext>
                  </a:extLst>
                </a:gridCol>
                <a:gridCol w="448073">
                  <a:extLst>
                    <a:ext uri="{9D8B030D-6E8A-4147-A177-3AD203B41FA5}">
                      <a16:colId xmlns:a16="http://schemas.microsoft.com/office/drawing/2014/main" val="3175860968"/>
                    </a:ext>
                  </a:extLst>
                </a:gridCol>
                <a:gridCol w="1483760">
                  <a:extLst>
                    <a:ext uri="{9D8B030D-6E8A-4147-A177-3AD203B41FA5}">
                      <a16:colId xmlns:a16="http://schemas.microsoft.com/office/drawing/2014/main" val="2832245245"/>
                    </a:ext>
                  </a:extLst>
                </a:gridCol>
                <a:gridCol w="461870">
                  <a:extLst>
                    <a:ext uri="{9D8B030D-6E8A-4147-A177-3AD203B41FA5}">
                      <a16:colId xmlns:a16="http://schemas.microsoft.com/office/drawing/2014/main" val="4086264080"/>
                    </a:ext>
                  </a:extLst>
                </a:gridCol>
                <a:gridCol w="4028525">
                  <a:extLst>
                    <a:ext uri="{9D8B030D-6E8A-4147-A177-3AD203B41FA5}">
                      <a16:colId xmlns:a16="http://schemas.microsoft.com/office/drawing/2014/main" val="768880257"/>
                    </a:ext>
                  </a:extLst>
                </a:gridCol>
                <a:gridCol w="351833">
                  <a:extLst>
                    <a:ext uri="{9D8B030D-6E8A-4147-A177-3AD203B41FA5}">
                      <a16:colId xmlns:a16="http://schemas.microsoft.com/office/drawing/2014/main" val="4276667908"/>
                    </a:ext>
                  </a:extLst>
                </a:gridCol>
                <a:gridCol w="351833">
                  <a:extLst>
                    <a:ext uri="{9D8B030D-6E8A-4147-A177-3AD203B41FA5}">
                      <a16:colId xmlns:a16="http://schemas.microsoft.com/office/drawing/2014/main" val="1058412683"/>
                    </a:ext>
                  </a:extLst>
                </a:gridCol>
              </a:tblGrid>
              <a:tr h="312001">
                <a:tc>
                  <a:txBody>
                    <a:bodyPr/>
                    <a:lstStyle/>
                    <a:p>
                      <a:pPr marL="35560" algn="ctr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Project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ctr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Forum Question Raised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ctr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Date Question raised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ctr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Question Proposed By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lvl="0" algn="ctr" rtl="0">
                        <a:buNone/>
                      </a:pPr>
                      <a:r>
                        <a:rPr lang="en-AU" sz="700" b="1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Question ID</a:t>
                      </a:r>
                      <a:endParaRPr 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390" marR="3390" marT="3390" marB="0" anchor="ctr">
                    <a:lnL w="12700">
                      <a:solidFill>
                        <a:schemeClr val="bg2">
                          <a:lumMod val="50000"/>
                        </a:schemeClr>
                      </a:solidFill>
                    </a:lnL>
                    <a:lnR w="12700">
                      <a:solidFill>
                        <a:schemeClr val="bg2">
                          <a:lumMod val="50000"/>
                        </a:schemeClr>
                      </a:solidFill>
                    </a:lnR>
                    <a:lnT w="12700">
                      <a:solidFill>
                        <a:schemeClr val="bg2">
                          <a:lumMod val="50000"/>
                        </a:schemeClr>
                      </a:solidFill>
                    </a:lnT>
                    <a:lnB w="12700">
                      <a:solidFill>
                        <a:schemeClr val="bg2">
                          <a:lumMod val="50000"/>
                        </a:schemeClr>
                      </a:solidFill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ctr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Question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ctr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Priority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ctr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Updates and Final decision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ctr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Open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ctr" rtl="0" fontAlgn="ctr"/>
                      <a:r>
                        <a:rPr lang="en-AU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Date Closed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231082"/>
                  </a:ext>
                </a:extLst>
              </a:tr>
              <a:tr h="498428"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Q001</a:t>
                      </a:r>
                      <a:endParaRPr lang="en-US" sz="1000"/>
                    </a:p>
                  </a:txBody>
                  <a:tcPr marL="3390" marR="3390" marT="3390" marB="0" anchor="ctr">
                    <a:lnL w="12700">
                      <a:solidFill>
                        <a:schemeClr val="bg2">
                          <a:lumMod val="50000"/>
                        </a:schemeClr>
                      </a:solidFill>
                    </a:lnL>
                    <a:lnR w="12700">
                      <a:solidFill>
                        <a:schemeClr val="bg2">
                          <a:lumMod val="50000"/>
                        </a:schemeClr>
                      </a:solidFill>
                    </a:lnR>
                    <a:lnT w="12700">
                      <a:solidFill>
                        <a:schemeClr val="bg2">
                          <a:lumMod val="50000"/>
                        </a:schemeClr>
                      </a:solidFill>
                    </a:lnT>
                    <a:lnB w="12700">
                      <a:solidFill>
                        <a:schemeClr val="bg2">
                          <a:lumMod val="50000"/>
                        </a:schemeClr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r>
                        <a:rPr lang="en-A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Open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019223"/>
                  </a:ext>
                </a:extLst>
              </a:tr>
              <a:tr h="498428">
                <a:tc>
                  <a:txBody>
                    <a:bodyPr/>
                    <a:lstStyle/>
                    <a:p>
                      <a:pPr marL="36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Q002</a:t>
                      </a:r>
                      <a:endParaRPr lang="en-US" sz="1000"/>
                    </a:p>
                  </a:txBody>
                  <a:tcPr marL="3390" marR="3390" marT="3390" marB="0" anchor="ctr">
                    <a:lnL w="12700">
                      <a:solidFill>
                        <a:schemeClr val="bg2">
                          <a:lumMod val="50000"/>
                        </a:schemeClr>
                      </a:solidFill>
                    </a:lnL>
                    <a:lnR w="12700">
                      <a:solidFill>
                        <a:schemeClr val="bg2">
                          <a:lumMod val="50000"/>
                        </a:schemeClr>
                      </a:solidFill>
                    </a:lnR>
                    <a:lnT w="12700">
                      <a:solidFill>
                        <a:schemeClr val="bg2">
                          <a:lumMod val="50000"/>
                        </a:schemeClr>
                      </a:solidFill>
                    </a:lnT>
                    <a:lnB w="12700">
                      <a:solidFill>
                        <a:schemeClr val="bg2">
                          <a:lumMod val="50000"/>
                        </a:schemeClr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Open</a:t>
                      </a:r>
                    </a:p>
                    <a:p>
                      <a:pPr marL="36000" algn="ctr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617344"/>
                  </a:ext>
                </a:extLst>
              </a:tr>
              <a:tr h="498428">
                <a:tc>
                  <a:txBody>
                    <a:bodyPr/>
                    <a:lstStyle/>
                    <a:p>
                      <a:pPr marL="36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Q003</a:t>
                      </a:r>
                      <a:endParaRPr lang="en-US" sz="1000" dirty="0"/>
                    </a:p>
                  </a:txBody>
                  <a:tcPr marL="3390" marR="3390" marT="3390" marB="0" anchor="ctr">
                    <a:lnL w="12700">
                      <a:solidFill>
                        <a:schemeClr val="bg2">
                          <a:lumMod val="50000"/>
                        </a:schemeClr>
                      </a:solidFill>
                    </a:lnL>
                    <a:lnR w="12700">
                      <a:solidFill>
                        <a:schemeClr val="bg2">
                          <a:lumMod val="50000"/>
                        </a:schemeClr>
                      </a:solidFill>
                    </a:lnR>
                    <a:lnT w="12700">
                      <a:solidFill>
                        <a:schemeClr val="bg2">
                          <a:lumMod val="50000"/>
                        </a:schemeClr>
                      </a:solidFill>
                    </a:lnT>
                    <a:lnB w="12700">
                      <a:solidFill>
                        <a:schemeClr val="bg2">
                          <a:lumMod val="50000"/>
                        </a:schemeClr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r>
                        <a:rPr lang="en-A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Open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414498"/>
                  </a:ext>
                </a:extLst>
              </a:tr>
              <a:tr h="620611">
                <a:tc>
                  <a:txBody>
                    <a:bodyPr/>
                    <a:lstStyle/>
                    <a:p>
                      <a:pPr marL="36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700" b="0" dirty="0">
                          <a:solidFill>
                            <a:schemeClr val="tx1"/>
                          </a:solidFill>
                        </a:rPr>
                        <a:t>Q004</a:t>
                      </a:r>
                      <a:endParaRPr lang="en-US" sz="1000" dirty="0"/>
                    </a:p>
                  </a:txBody>
                  <a:tcPr marL="3390" marR="3390" marT="3390" marB="0" anchor="ctr">
                    <a:lnL w="12700">
                      <a:solidFill>
                        <a:schemeClr val="bg2">
                          <a:lumMod val="50000"/>
                        </a:schemeClr>
                      </a:solidFill>
                    </a:lnL>
                    <a:lnR w="12700">
                      <a:solidFill>
                        <a:schemeClr val="bg2">
                          <a:lumMod val="50000"/>
                        </a:schemeClr>
                      </a:solidFill>
                    </a:lnR>
                    <a:lnT w="12700">
                      <a:solidFill>
                        <a:schemeClr val="bg2">
                          <a:lumMod val="50000"/>
                        </a:schemeClr>
                      </a:solidFill>
                    </a:lnT>
                    <a:lnB w="12700">
                      <a:solidFill>
                        <a:schemeClr val="bg2">
                          <a:lumMod val="50000"/>
                        </a:schemeClr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Open</a:t>
                      </a:r>
                    </a:p>
                    <a:p>
                      <a:pPr marL="36000" algn="ctr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261330"/>
                  </a:ext>
                </a:extLst>
              </a:tr>
              <a:tr h="517741"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700" b="0" dirty="0">
                          <a:solidFill>
                            <a:schemeClr val="tx1"/>
                          </a:solidFill>
                        </a:rPr>
                        <a:t>Q005</a:t>
                      </a:r>
                      <a:endParaRPr lang="en-US" sz="1000" dirty="0"/>
                    </a:p>
                  </a:txBody>
                  <a:tcPr marL="3390" marR="3390" marT="3390" marB="0" anchor="ctr">
                    <a:lnL w="12700">
                      <a:solidFill>
                        <a:schemeClr val="bg2">
                          <a:lumMod val="50000"/>
                        </a:schemeClr>
                      </a:solidFill>
                    </a:lnL>
                    <a:lnR w="12700">
                      <a:solidFill>
                        <a:schemeClr val="bg2">
                          <a:lumMod val="50000"/>
                        </a:schemeClr>
                      </a:solidFill>
                    </a:lnR>
                    <a:lnT w="12700">
                      <a:solidFill>
                        <a:schemeClr val="bg2">
                          <a:lumMod val="50000"/>
                        </a:schemeClr>
                      </a:solidFill>
                    </a:lnT>
                    <a:lnB w="12700">
                      <a:solidFill>
                        <a:schemeClr val="bg2">
                          <a:lumMod val="50000"/>
                        </a:schemeClr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56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Open</a:t>
                      </a:r>
                    </a:p>
                    <a:p>
                      <a:pPr marL="36000" algn="ctr" fontAlgn="t"/>
                      <a:endParaRPr lang="en-A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47565"/>
                  </a:ext>
                </a:extLst>
              </a:tr>
              <a:tr h="517741"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700" b="0" dirty="0">
                          <a:solidFill>
                            <a:schemeClr val="tx1"/>
                          </a:solidFill>
                        </a:rPr>
                        <a:t>Q006</a:t>
                      </a:r>
                      <a:endParaRPr lang="en-US" sz="1000" dirty="0"/>
                    </a:p>
                  </a:txBody>
                  <a:tcPr marL="3390" marR="3390" marT="3390" marB="0" anchor="ctr">
                    <a:lnL w="12700">
                      <a:solidFill>
                        <a:schemeClr val="bg2">
                          <a:lumMod val="50000"/>
                        </a:schemeClr>
                      </a:solidFill>
                    </a:lnL>
                    <a:lnR w="12700">
                      <a:solidFill>
                        <a:schemeClr val="bg2">
                          <a:lumMod val="50000"/>
                        </a:schemeClr>
                      </a:solidFill>
                    </a:lnR>
                    <a:lnT w="12700">
                      <a:solidFill>
                        <a:schemeClr val="bg2">
                          <a:lumMod val="50000"/>
                        </a:schemeClr>
                      </a:solidFill>
                    </a:lnT>
                    <a:lnB w="12700">
                      <a:solidFill>
                        <a:schemeClr val="bg2">
                          <a:lumMod val="50000"/>
                        </a:schemeClr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3556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700" b="0">
                        <a:solidFill>
                          <a:schemeClr val="tx1"/>
                        </a:solidFill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560" algn="ctr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t"/>
                      <a:r>
                        <a:rPr lang="en-A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Open</a:t>
                      </a: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endParaRPr lang="en-A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91" marR="3391" marT="3391" marB="0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69944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4AB9C8B-6BBF-7D59-8556-989249A6C318}"/>
              </a:ext>
            </a:extLst>
          </p:cNvPr>
          <p:cNvSpPr txBox="1"/>
          <p:nvPr/>
        </p:nvSpPr>
        <p:spPr>
          <a:xfrm>
            <a:off x="380416" y="290384"/>
            <a:ext cx="584893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>
                <a:solidFill>
                  <a:srgbClr val="1F3864"/>
                </a:solidFill>
              </a:rPr>
              <a:t>Key Questions for SteerCo </a:t>
            </a:r>
            <a:r>
              <a:rPr lang="en-AU" sz="800" dirty="0">
                <a:solidFill>
                  <a:srgbClr val="1F3864"/>
                </a:solidFill>
              </a:rPr>
              <a:t>(Decisions to be added to Decision Log)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0298F-8E1C-70F9-73D8-4D51BA0C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7</a:t>
            </a:fld>
            <a:endParaRPr lang="en-A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62B8AE-C642-D38D-896C-542338463016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BBFD51-7411-B1DE-FB93-ABB785EF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24582967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C75F5E3-7A0D-8967-E7C0-98473C8F92EE}"/>
              </a:ext>
            </a:extLst>
          </p:cNvPr>
          <p:cNvSpPr txBox="1"/>
          <p:nvPr/>
        </p:nvSpPr>
        <p:spPr>
          <a:xfrm>
            <a:off x="380416" y="342426"/>
            <a:ext cx="2736056" cy="27699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AU" sz="1350" dirty="0">
                <a:solidFill>
                  <a:srgbClr val="1F3864"/>
                </a:solidFill>
                <a:cs typeface="Calibri"/>
              </a:rPr>
              <a:t>Project Financials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421D1-C013-1A7D-2446-DD94683D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8A4B-C32F-4F34-805D-A70A173926EE}" type="slidenum">
              <a:rPr lang="en-AU" smtClean="0"/>
              <a:t>8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624BFD-562A-E8DF-2DE1-23931B5AB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99513C-3A66-719C-403C-F2A232458F2B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2973421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00">
            <a:extLst>
              <a:ext uri="{FF2B5EF4-FFF2-40B4-BE49-F238E27FC236}">
                <a16:creationId xmlns:a16="http://schemas.microsoft.com/office/drawing/2014/main" id="{9923C9B7-247F-51D0-CBA6-4B98CDBFBA5F}"/>
              </a:ext>
            </a:extLst>
          </p:cNvPr>
          <p:cNvSpPr txBox="1"/>
          <p:nvPr/>
        </p:nvSpPr>
        <p:spPr>
          <a:xfrm>
            <a:off x="353911" y="333736"/>
            <a:ext cx="15510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>
                <a:solidFill>
                  <a:srgbClr val="1F3864"/>
                </a:solidFill>
              </a:rPr>
              <a:t>Project Roadmap</a:t>
            </a:r>
          </a:p>
        </p:txBody>
      </p:sp>
      <p:sp>
        <p:nvSpPr>
          <p:cNvPr id="66" name="Footer Placeholder 65">
            <a:extLst>
              <a:ext uri="{FF2B5EF4-FFF2-40B4-BE49-F238E27FC236}">
                <a16:creationId xmlns:a16="http://schemas.microsoft.com/office/drawing/2014/main" id="{0FCFB71C-53B8-8C09-2187-0FD9B952E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Project Name &amp; Reference</a:t>
            </a:r>
          </a:p>
        </p:txBody>
      </p:sp>
      <p:sp>
        <p:nvSpPr>
          <p:cNvPr id="69" name="Slide Number Placeholder 68">
            <a:extLst>
              <a:ext uri="{FF2B5EF4-FFF2-40B4-BE49-F238E27FC236}">
                <a16:creationId xmlns:a16="http://schemas.microsoft.com/office/drawing/2014/main" id="{27104519-A684-F08E-6A38-C21613EF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9</a:t>
            </a:fld>
            <a:endParaRPr lang="en-AU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1926358-2059-6DF8-5373-9D86DDA73E57}"/>
              </a:ext>
            </a:extLst>
          </p:cNvPr>
          <p:cNvSpPr txBox="1"/>
          <p:nvPr/>
        </p:nvSpPr>
        <p:spPr>
          <a:xfrm>
            <a:off x="380416" y="42344"/>
            <a:ext cx="3834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350" dirty="0"/>
              <a:t>Project Name &amp; Reference</a:t>
            </a:r>
          </a:p>
        </p:txBody>
      </p:sp>
    </p:spTree>
    <p:extLst>
      <p:ext uri="{BB962C8B-B14F-4D97-AF65-F5344CB8AC3E}">
        <p14:creationId xmlns:p14="http://schemas.microsoft.com/office/powerpoint/2010/main" val="3406148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SSLM">
      <a:dk1>
        <a:srgbClr val="1F2430"/>
      </a:dk1>
      <a:lt1>
        <a:srgbClr val="FFFFFF"/>
      </a:lt1>
      <a:dk2>
        <a:srgbClr val="1F3864"/>
      </a:dk2>
      <a:lt2>
        <a:srgbClr val="D9E2F3"/>
      </a:lt2>
      <a:accent1>
        <a:srgbClr val="1F3864"/>
      </a:accent1>
      <a:accent2>
        <a:srgbClr val="C55A11"/>
      </a:accent2>
      <a:accent3>
        <a:srgbClr val="548235"/>
      </a:accent3>
      <a:accent4>
        <a:srgbClr val="2E5496"/>
      </a:accent4>
      <a:accent5>
        <a:srgbClr val="9DC3E6"/>
      </a:accent5>
      <a:accent6>
        <a:srgbClr val="5B6472"/>
      </a:accent6>
      <a:hlink>
        <a:srgbClr val="2E5496"/>
      </a:hlink>
      <a:folHlink>
        <a:srgbClr val="C55A1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O Steering Committee Pack template" id="{01DB1F19-C5D1-4672-AA80-DABF4FBB4422}" vid="{A46DA068-5D69-4C7E-BE57-F3DCA5F19842}"/>
    </a:ext>
  </a:extLst>
</a:theme>
</file>

<file path=ppt/theme/theme2.xml><?xml version="1.0" encoding="utf-8"?>
<a:theme xmlns:a="http://schemas.openxmlformats.org/drawingml/2006/main" name="Office Theme">
  <a:themeElements>
    <a:clrScheme name="SSLM">
      <a:dk1>
        <a:srgbClr val="1F2430"/>
      </a:dk1>
      <a:lt1>
        <a:srgbClr val="FFFFFF"/>
      </a:lt1>
      <a:dk2>
        <a:srgbClr val="1F3864"/>
      </a:dk2>
      <a:lt2>
        <a:srgbClr val="D9E2F3"/>
      </a:lt2>
      <a:accent1>
        <a:srgbClr val="1F3864"/>
      </a:accent1>
      <a:accent2>
        <a:srgbClr val="C55A11"/>
      </a:accent2>
      <a:accent3>
        <a:srgbClr val="548235"/>
      </a:accent3>
      <a:accent4>
        <a:srgbClr val="2E5496"/>
      </a:accent4>
      <a:accent5>
        <a:srgbClr val="9DC3E6"/>
      </a:accent5>
      <a:accent6>
        <a:srgbClr val="5B6472"/>
      </a:accent6>
      <a:hlink>
        <a:srgbClr val="2E5496"/>
      </a:hlink>
      <a:folHlink>
        <a:srgbClr val="C55A1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Calibr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Calibr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30110668BECB4CAE4EF3AFCC2E4670" ma:contentTypeVersion="3" ma:contentTypeDescription="Create a new document." ma:contentTypeScope="" ma:versionID="0ed5db83c768772c4f03cd2d0d15f991">
  <xsd:schema xmlns:xsd="http://www.w3.org/2001/XMLSchema" xmlns:xs="http://www.w3.org/2001/XMLSchema" xmlns:p="http://schemas.microsoft.com/office/2006/metadata/properties" xmlns:ns2="62bc49cf-e783-43e2-8ec4-8a9369af9401" targetNamespace="http://schemas.microsoft.com/office/2006/metadata/properties" ma:root="true" ma:fieldsID="c89e235d042111fcf2fe3e957642e73d" ns2:_="">
    <xsd:import namespace="62bc49cf-e783-43e2-8ec4-8a9369af94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bc49cf-e783-43e2-8ec4-8a9369af94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D79720E-C22B-4B8A-A295-FF1CE79196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bc49cf-e783-43e2-8ec4-8a9369af940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BD629C5-1676-4891-8114-42C6AC6549E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1FFCDF2-294F-4128-813B-50CBCEFBB1B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PAO Steering Committee Pack template</Template>
  <TotalTime>13</TotalTime>
  <Words>931</Words>
  <Application>Microsoft Office PowerPoint</Application>
  <PresentationFormat>On-screen Show (16:9)</PresentationFormat>
  <Paragraphs>280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Cutter</dc:creator>
  <cp:lastModifiedBy>A Walshe-Cutter</cp:lastModifiedBy>
  <cp:revision>6</cp:revision>
  <dcterms:created xsi:type="dcterms:W3CDTF">2023-07-25T05:01:50Z</dcterms:created>
  <dcterms:modified xsi:type="dcterms:W3CDTF">2026-07-11T06:17:33Z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0x010100ED30110668BECB4CAE4EF3AFCC2E4670</vt:lpwstr>
  </property>
</Properties>
</file>